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sldIdLst>
    <p:sldId id="256" r:id="rId2"/>
    <p:sldId id="258" r:id="rId3"/>
    <p:sldId id="259" r:id="rId4"/>
    <p:sldId id="257" r:id="rId5"/>
    <p:sldId id="260" r:id="rId6"/>
    <p:sldId id="261" r:id="rId7"/>
    <p:sldId id="262" r:id="rId8"/>
    <p:sldId id="269" r:id="rId9"/>
    <p:sldId id="263" r:id="rId10"/>
    <p:sldId id="270" r:id="rId11"/>
    <p:sldId id="264" r:id="rId12"/>
    <p:sldId id="268" r:id="rId13"/>
    <p:sldId id="266" r:id="rId14"/>
    <p:sldId id="267" r:id="rId15"/>
    <p:sldId id="271" r:id="rId16"/>
    <p:sldId id="272" r:id="rId17"/>
    <p:sldId id="273" r:id="rId18"/>
    <p:sldId id="274" r:id="rId19"/>
    <p:sldId id="275" r:id="rId20"/>
    <p:sldId id="277" r:id="rId21"/>
    <p:sldId id="278" r:id="rId22"/>
    <p:sldId id="276" r:id="rId23"/>
    <p:sldId id="279" r:id="rId24"/>
    <p:sldId id="280" r:id="rId25"/>
    <p:sldId id="373" r:id="rId26"/>
    <p:sldId id="374" r:id="rId27"/>
    <p:sldId id="375"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5" r:id="rId42"/>
    <p:sldId id="294" r:id="rId43"/>
    <p:sldId id="296" r:id="rId44"/>
    <p:sldId id="297" r:id="rId45"/>
    <p:sldId id="298" r:id="rId46"/>
    <p:sldId id="299" r:id="rId47"/>
    <p:sldId id="300" r:id="rId48"/>
    <p:sldId id="301" r:id="rId49"/>
    <p:sldId id="302" r:id="rId50"/>
    <p:sldId id="303" r:id="rId51"/>
    <p:sldId id="304" r:id="rId52"/>
    <p:sldId id="305" r:id="rId53"/>
    <p:sldId id="306" r:id="rId54"/>
    <p:sldId id="370" r:id="rId55"/>
    <p:sldId id="371" r:id="rId56"/>
    <p:sldId id="372" r:id="rId57"/>
    <p:sldId id="307" r:id="rId58"/>
    <p:sldId id="308" r:id="rId59"/>
    <p:sldId id="309" r:id="rId60"/>
    <p:sldId id="310" r:id="rId61"/>
    <p:sldId id="311" r:id="rId62"/>
    <p:sldId id="312" r:id="rId63"/>
    <p:sldId id="313" r:id="rId64"/>
    <p:sldId id="314" r:id="rId65"/>
    <p:sldId id="315" r:id="rId66"/>
    <p:sldId id="316" r:id="rId67"/>
    <p:sldId id="317" r:id="rId68"/>
    <p:sldId id="333"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67" r:id="rId85"/>
    <p:sldId id="368" r:id="rId86"/>
    <p:sldId id="369" r:id="rId87"/>
    <p:sldId id="358" r:id="rId88"/>
    <p:sldId id="359" r:id="rId89"/>
    <p:sldId id="360" r:id="rId90"/>
    <p:sldId id="361" r:id="rId91"/>
    <p:sldId id="362" r:id="rId92"/>
    <p:sldId id="365" r:id="rId93"/>
    <p:sldId id="363" r:id="rId94"/>
    <p:sldId id="364" r:id="rId95"/>
    <p:sldId id="366" r:id="rId96"/>
    <p:sldId id="334" r:id="rId97"/>
    <p:sldId id="335" r:id="rId98"/>
    <p:sldId id="336" r:id="rId99"/>
    <p:sldId id="337" r:id="rId100"/>
    <p:sldId id="338" r:id="rId101"/>
    <p:sldId id="339" r:id="rId102"/>
    <p:sldId id="340" r:id="rId103"/>
    <p:sldId id="341" r:id="rId104"/>
    <p:sldId id="344" r:id="rId105"/>
    <p:sldId id="342" r:id="rId106"/>
    <p:sldId id="345" r:id="rId107"/>
    <p:sldId id="343" r:id="rId108"/>
    <p:sldId id="346" r:id="rId109"/>
    <p:sldId id="347" r:id="rId110"/>
    <p:sldId id="348" r:id="rId111"/>
    <p:sldId id="349" r:id="rId112"/>
    <p:sldId id="350" r:id="rId113"/>
    <p:sldId id="351" r:id="rId114"/>
    <p:sldId id="352" r:id="rId115"/>
    <p:sldId id="353" r:id="rId116"/>
    <p:sldId id="354" r:id="rId117"/>
    <p:sldId id="355" r:id="rId118"/>
    <p:sldId id="356" r:id="rId119"/>
    <p:sldId id="357"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A970A4A8-6031-412F-9C9F-1AA8C53EE4FE}">
          <p14:sldIdLst>
            <p14:sldId id="256"/>
          </p14:sldIdLst>
        </p14:section>
        <p14:section name="Manual" id="{7A5A0FA7-F914-4642-896C-631DD52E21C7}">
          <p14:sldIdLst>
            <p14:sldId id="258"/>
            <p14:sldId id="259"/>
            <p14:sldId id="257"/>
            <p14:sldId id="260"/>
            <p14:sldId id="261"/>
            <p14:sldId id="262"/>
            <p14:sldId id="269"/>
            <p14:sldId id="263"/>
            <p14:sldId id="270"/>
            <p14:sldId id="264"/>
            <p14:sldId id="268"/>
            <p14:sldId id="266"/>
            <p14:sldId id="267"/>
            <p14:sldId id="271"/>
            <p14:sldId id="272"/>
            <p14:sldId id="273"/>
            <p14:sldId id="274"/>
            <p14:sldId id="275"/>
            <p14:sldId id="277"/>
            <p14:sldId id="278"/>
            <p14:sldId id="276"/>
            <p14:sldId id="279"/>
            <p14:sldId id="280"/>
            <p14:sldId id="373"/>
            <p14:sldId id="374"/>
            <p14:sldId id="375"/>
          </p14:sldIdLst>
        </p14:section>
        <p14:section name="Dynamic" id="{4DC4F672-525A-4DA5-8DDD-F8CD8E5965FC}">
          <p14:sldIdLst>
            <p14:sldId id="281"/>
            <p14:sldId id="282"/>
            <p14:sldId id="283"/>
            <p14:sldId id="284"/>
            <p14:sldId id="285"/>
            <p14:sldId id="286"/>
            <p14:sldId id="287"/>
            <p14:sldId id="288"/>
            <p14:sldId id="289"/>
            <p14:sldId id="290"/>
            <p14:sldId id="291"/>
            <p14:sldId id="292"/>
            <p14:sldId id="293"/>
            <p14:sldId id="295"/>
            <p14:sldId id="294"/>
            <p14:sldId id="296"/>
            <p14:sldId id="297"/>
            <p14:sldId id="298"/>
            <p14:sldId id="299"/>
            <p14:sldId id="300"/>
            <p14:sldId id="301"/>
            <p14:sldId id="302"/>
            <p14:sldId id="303"/>
            <p14:sldId id="304"/>
            <p14:sldId id="305"/>
            <p14:sldId id="306"/>
            <p14:sldId id="370"/>
            <p14:sldId id="371"/>
            <p14:sldId id="372"/>
          </p14:sldIdLst>
        </p14:section>
        <p14:section name="System Drawing" id="{25DD9379-8ED7-4BB3-85EA-32527B1C928C}">
          <p14:sldIdLst>
            <p14:sldId id="307"/>
            <p14:sldId id="308"/>
            <p14:sldId id="309"/>
            <p14:sldId id="310"/>
            <p14:sldId id="311"/>
            <p14:sldId id="312"/>
            <p14:sldId id="313"/>
            <p14:sldId id="314"/>
            <p14:sldId id="315"/>
            <p14:sldId id="316"/>
            <p14:sldId id="317"/>
            <p14:sldId id="333"/>
            <p14:sldId id="318"/>
            <p14:sldId id="319"/>
            <p14:sldId id="320"/>
            <p14:sldId id="321"/>
            <p14:sldId id="322"/>
            <p14:sldId id="323"/>
            <p14:sldId id="324"/>
            <p14:sldId id="325"/>
            <p14:sldId id="326"/>
            <p14:sldId id="327"/>
            <p14:sldId id="328"/>
            <p14:sldId id="329"/>
            <p14:sldId id="330"/>
            <p14:sldId id="331"/>
            <p14:sldId id="332"/>
            <p14:sldId id="367"/>
            <p14:sldId id="368"/>
            <p14:sldId id="369"/>
          </p14:sldIdLst>
        </p14:section>
        <p14:section name="MyView other Model" id="{548E5666-D88F-42F0-BD24-A0973C9FCB7F}">
          <p14:sldIdLst>
            <p14:sldId id="358"/>
            <p14:sldId id="359"/>
            <p14:sldId id="360"/>
            <p14:sldId id="361"/>
            <p14:sldId id="362"/>
            <p14:sldId id="365"/>
          </p14:sldIdLst>
        </p14:section>
        <p14:section name="Another View, My Model" id="{22447D14-E171-4D6F-B273-05A77A7796C0}">
          <p14:sldIdLst>
            <p14:sldId id="363"/>
            <p14:sldId id="364"/>
            <p14:sldId id="366"/>
          </p14:sldIdLst>
        </p14:section>
        <p14:section name="Theory 1" id="{2366F0D9-EE1F-415C-942A-260306CDE73F}">
          <p14:sldIdLst>
            <p14:sldId id="334"/>
            <p14:sldId id="335"/>
            <p14:sldId id="336"/>
            <p14:sldId id="337"/>
            <p14:sldId id="338"/>
            <p14:sldId id="339"/>
            <p14:sldId id="340"/>
            <p14:sldId id="341"/>
            <p14:sldId id="344"/>
            <p14:sldId id="342"/>
            <p14:sldId id="345"/>
            <p14:sldId id="343"/>
            <p14:sldId id="346"/>
          </p14:sldIdLst>
        </p14:section>
        <p14:section name="Theory 2" id="{C3B3E8B2-BDFE-4365-BEA3-098B6F41E499}">
          <p14:sldIdLst>
            <p14:sldId id="347"/>
            <p14:sldId id="348"/>
            <p14:sldId id="349"/>
            <p14:sldId id="350"/>
            <p14:sldId id="351"/>
            <p14:sldId id="352"/>
          </p14:sldIdLst>
        </p14:section>
        <p14:section name="Theory 3" id="{1AA20FB3-DB5A-4525-B361-A445C3C84D86}">
          <p14:sldIdLst>
            <p14:sldId id="353"/>
            <p14:sldId id="354"/>
            <p14:sldId id="355"/>
            <p14:sldId id="356"/>
            <p14:sldId id="3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118" d="100"/>
          <a:sy n="118" d="100"/>
        </p:scale>
        <p:origin x="30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ECAA604-66BF-4F4D-A4CD-C5901862BFBA}" type="datetimeFigureOut">
              <a:rPr lang="en-NZ" smtClean="0"/>
              <a:t>28/11/2016</a:t>
            </a:fld>
            <a:endParaRPr lang="en-NZ"/>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NZ"/>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7C30C7E-AD4F-4A82-A87F-71759751494C}" type="slidenum">
              <a:rPr lang="en-NZ" smtClean="0"/>
              <a:t>‹#›</a:t>
            </a:fld>
            <a:endParaRPr lang="en-NZ"/>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8140652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CAA604-66BF-4F4D-A4CD-C5901862BFBA}" type="datetimeFigureOut">
              <a:rPr lang="en-NZ" smtClean="0"/>
              <a:t>28/11/2016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7C30C7E-AD4F-4A82-A87F-71759751494C}" type="slidenum">
              <a:rPr lang="en-NZ" smtClean="0"/>
              <a:t>‹#›</a:t>
            </a:fld>
            <a:endParaRPr lang="en-NZ"/>
          </a:p>
        </p:txBody>
      </p:sp>
    </p:spTree>
    <p:extLst>
      <p:ext uri="{BB962C8B-B14F-4D97-AF65-F5344CB8AC3E}">
        <p14:creationId xmlns:p14="http://schemas.microsoft.com/office/powerpoint/2010/main" val="3154672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CAA604-66BF-4F4D-A4CD-C5901862BFBA}" type="datetimeFigureOut">
              <a:rPr lang="en-NZ" smtClean="0"/>
              <a:t>28/11/2016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7C30C7E-AD4F-4A82-A87F-71759751494C}" type="slidenum">
              <a:rPr lang="en-NZ" smtClean="0"/>
              <a:t>‹#›</a:t>
            </a:fld>
            <a:endParaRPr lang="en-NZ"/>
          </a:p>
        </p:txBody>
      </p:sp>
    </p:spTree>
    <p:extLst>
      <p:ext uri="{BB962C8B-B14F-4D97-AF65-F5344CB8AC3E}">
        <p14:creationId xmlns:p14="http://schemas.microsoft.com/office/powerpoint/2010/main" val="1346496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CAA604-66BF-4F4D-A4CD-C5901862BFBA}" type="datetimeFigureOut">
              <a:rPr lang="en-NZ" smtClean="0"/>
              <a:t>28/11/2016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7C30C7E-AD4F-4A82-A87F-71759751494C}" type="slidenum">
              <a:rPr lang="en-NZ" smtClean="0"/>
              <a:t>‹#›</a:t>
            </a:fld>
            <a:endParaRPr lang="en-NZ"/>
          </a:p>
        </p:txBody>
      </p:sp>
    </p:spTree>
    <p:extLst>
      <p:ext uri="{BB962C8B-B14F-4D97-AF65-F5344CB8AC3E}">
        <p14:creationId xmlns:p14="http://schemas.microsoft.com/office/powerpoint/2010/main" val="3721209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ECAA604-66BF-4F4D-A4CD-C5901862BFBA}" type="datetimeFigureOut">
              <a:rPr lang="en-NZ" smtClean="0"/>
              <a:t>28/11/2016</a:t>
            </a:fld>
            <a:endParaRPr lang="en-NZ"/>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NZ"/>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7C30C7E-AD4F-4A82-A87F-71759751494C}" type="slidenum">
              <a:rPr lang="en-NZ" smtClean="0"/>
              <a:t>‹#›</a:t>
            </a:fld>
            <a:endParaRPr lang="en-NZ"/>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963564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CAA604-66BF-4F4D-A4CD-C5901862BFBA}" type="datetimeFigureOut">
              <a:rPr lang="en-NZ" smtClean="0"/>
              <a:t>28/11/2016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67C30C7E-AD4F-4A82-A87F-71759751494C}" type="slidenum">
              <a:rPr lang="en-NZ" smtClean="0"/>
              <a:t>‹#›</a:t>
            </a:fld>
            <a:endParaRPr lang="en-NZ"/>
          </a:p>
        </p:txBody>
      </p:sp>
    </p:spTree>
    <p:extLst>
      <p:ext uri="{BB962C8B-B14F-4D97-AF65-F5344CB8AC3E}">
        <p14:creationId xmlns:p14="http://schemas.microsoft.com/office/powerpoint/2010/main" val="129300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CAA604-66BF-4F4D-A4CD-C5901862BFBA}" type="datetimeFigureOut">
              <a:rPr lang="en-NZ" smtClean="0"/>
              <a:t>28/11/2016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67C30C7E-AD4F-4A82-A87F-71759751494C}" type="slidenum">
              <a:rPr lang="en-NZ" smtClean="0"/>
              <a:t>‹#›</a:t>
            </a:fld>
            <a:endParaRPr lang="en-NZ"/>
          </a:p>
        </p:txBody>
      </p:sp>
    </p:spTree>
    <p:extLst>
      <p:ext uri="{BB962C8B-B14F-4D97-AF65-F5344CB8AC3E}">
        <p14:creationId xmlns:p14="http://schemas.microsoft.com/office/powerpoint/2010/main" val="1194509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CAA604-66BF-4F4D-A4CD-C5901862BFBA}" type="datetimeFigureOut">
              <a:rPr lang="en-NZ" smtClean="0"/>
              <a:t>28/11/2016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67C30C7E-AD4F-4A82-A87F-71759751494C}" type="slidenum">
              <a:rPr lang="en-NZ" smtClean="0"/>
              <a:t>‹#›</a:t>
            </a:fld>
            <a:endParaRPr lang="en-NZ"/>
          </a:p>
        </p:txBody>
      </p:sp>
    </p:spTree>
    <p:extLst>
      <p:ext uri="{BB962C8B-B14F-4D97-AF65-F5344CB8AC3E}">
        <p14:creationId xmlns:p14="http://schemas.microsoft.com/office/powerpoint/2010/main" val="2835620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CAA604-66BF-4F4D-A4CD-C5901862BFBA}" type="datetimeFigureOut">
              <a:rPr lang="en-NZ" smtClean="0"/>
              <a:t>28/11/2016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67C30C7E-AD4F-4A82-A87F-71759751494C}" type="slidenum">
              <a:rPr lang="en-NZ" smtClean="0"/>
              <a:t>‹#›</a:t>
            </a:fld>
            <a:endParaRPr lang="en-NZ"/>
          </a:p>
        </p:txBody>
      </p:sp>
    </p:spTree>
    <p:extLst>
      <p:ext uri="{BB962C8B-B14F-4D97-AF65-F5344CB8AC3E}">
        <p14:creationId xmlns:p14="http://schemas.microsoft.com/office/powerpoint/2010/main" val="167162247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ECAA604-66BF-4F4D-A4CD-C5901862BFBA}" type="datetimeFigureOut">
              <a:rPr lang="en-NZ" smtClean="0"/>
              <a:t>28/11/2016</a:t>
            </a:fld>
            <a:endParaRPr lang="en-NZ"/>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NZ"/>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7C30C7E-AD4F-4A82-A87F-71759751494C}" type="slidenum">
              <a:rPr lang="en-NZ" smtClean="0"/>
              <a:t>‹#›</a:t>
            </a:fld>
            <a:endParaRPr lang="en-NZ"/>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411877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ECAA604-66BF-4F4D-A4CD-C5901862BFBA}" type="datetimeFigureOut">
              <a:rPr lang="en-NZ" smtClean="0"/>
              <a:t>28/11/2016</a:t>
            </a:fld>
            <a:endParaRPr lang="en-NZ"/>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7C30C7E-AD4F-4A82-A87F-71759751494C}" type="slidenum">
              <a:rPr lang="en-NZ" smtClean="0"/>
              <a:t>‹#›</a:t>
            </a:fld>
            <a:endParaRPr lang="en-NZ"/>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619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ECAA604-66BF-4F4D-A4CD-C5901862BFBA}" type="datetimeFigureOut">
              <a:rPr lang="en-NZ" smtClean="0"/>
              <a:t>28/11/2016</a:t>
            </a:fld>
            <a:endParaRPr lang="en-NZ"/>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NZ"/>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7C30C7E-AD4F-4A82-A87F-71759751494C}" type="slidenum">
              <a:rPr lang="en-NZ" smtClean="0"/>
              <a:t>‹#›</a:t>
            </a:fld>
            <a:endParaRPr lang="en-NZ"/>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550468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msdn.microsoft.com/en-us/library/jj159340.aspx"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msdn.microsoft.com/en-us/library/ff649643.aspx"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2.xml"/><Relationship Id="rId4" Type="http://schemas.openxmlformats.org/officeDocument/2006/relationships/image" Target="../media/image76.tm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1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 Id="rId5" Type="http://schemas.openxmlformats.org/officeDocument/2006/relationships/image" Target="../media/image25.tmp"/><Relationship Id="rId4" Type="http://schemas.openxmlformats.org/officeDocument/2006/relationships/image" Target="../media/image24.tm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37.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4"/><Relationship Id="rId1" Type="http://schemas.openxmlformats.org/officeDocument/2006/relationships/video" Target="NULL" TargetMode="Externa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tmp"/><Relationship Id="rId5" Type="http://schemas.openxmlformats.org/officeDocument/2006/relationships/image" Target="../media/image9.tmp"/><Relationship Id="rId4" Type="http://schemas.openxmlformats.org/officeDocument/2006/relationships/image" Target="../media/image8.tm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3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 Id="rId4" Type="http://schemas.openxmlformats.org/officeDocument/2006/relationships/image" Target="../media/image42.tmp"/></Relationships>
</file>

<file path=ppt/slides/_rels/slide3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 Id="rId5" Type="http://schemas.openxmlformats.org/officeDocument/2006/relationships/image" Target="../media/image25.tmp"/><Relationship Id="rId4" Type="http://schemas.openxmlformats.org/officeDocument/2006/relationships/image" Target="../media/image24.tm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37.tm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p4"/><Relationship Id="rId1" Type="http://schemas.openxmlformats.org/officeDocument/2006/relationships/video" Target="NULL" TargetMode="Externa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tmp"/><Relationship Id="rId5" Type="http://schemas.openxmlformats.org/officeDocument/2006/relationships/image" Target="../media/image9.tmp"/><Relationship Id="rId4" Type="http://schemas.openxmlformats.org/officeDocument/2006/relationships/image" Target="../media/image8.tm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67.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p4"/><Relationship Id="rId1" Type="http://schemas.openxmlformats.org/officeDocument/2006/relationships/video" Target="NULL" TargetMode="Externa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 Id="rId5" Type="http://schemas.openxmlformats.org/officeDocument/2006/relationships/image" Target="../media/image25.tmp"/><Relationship Id="rId4" Type="http://schemas.openxmlformats.org/officeDocument/2006/relationships/image" Target="../media/image24.tm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p4"/><Relationship Id="rId1" Type="http://schemas.openxmlformats.org/officeDocument/2006/relationships/video" Target="NULL" TargetMode="Externa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37.tmp"/></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tmp"/><Relationship Id="rId5" Type="http://schemas.openxmlformats.org/officeDocument/2006/relationships/image" Target="../media/image9.tmp"/><Relationship Id="rId4" Type="http://schemas.openxmlformats.org/officeDocument/2006/relationships/image" Target="../media/image8.tmp"/></Relationships>
</file>

<file path=ppt/slides/_rels/slide90.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msdn.microsoft.com/en-us/library/ff926074.aspx"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smtClean="0"/>
              <a:t>PR283</a:t>
            </a:r>
            <a:endParaRPr lang="en-NZ" dirty="0"/>
          </a:p>
        </p:txBody>
      </p:sp>
      <p:sp>
        <p:nvSpPr>
          <p:cNvPr id="3" name="Subtitle 2"/>
          <p:cNvSpPr>
            <a:spLocks noGrp="1"/>
          </p:cNvSpPr>
          <p:nvPr>
            <p:ph type="subTitle" idx="1"/>
          </p:nvPr>
        </p:nvSpPr>
        <p:spPr/>
        <p:txBody>
          <a:bodyPr/>
          <a:lstStyle/>
          <a:p>
            <a:r>
              <a:rPr lang="en-NZ" dirty="0" smtClean="0"/>
              <a:t>Sokoban</a:t>
            </a:r>
          </a:p>
          <a:p>
            <a:r>
              <a:rPr lang="en-NZ" dirty="0" smtClean="0"/>
              <a:t>ISAAC MACKLE</a:t>
            </a:r>
            <a:endParaRPr lang="en-NZ" dirty="0"/>
          </a:p>
        </p:txBody>
      </p:sp>
    </p:spTree>
    <p:extLst>
      <p:ext uri="{BB962C8B-B14F-4D97-AF65-F5344CB8AC3E}">
        <p14:creationId xmlns:p14="http://schemas.microsoft.com/office/powerpoint/2010/main" val="27393580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(2) Display the Move Count: </a:t>
            </a:r>
            <a:r>
              <a:rPr lang="en-NZ" sz="2400" dirty="0" smtClean="0"/>
              <a:t>Continued</a:t>
            </a:r>
            <a:endParaRPr lang="en-NZ" sz="2400" dirty="0"/>
          </a:p>
        </p:txBody>
      </p:sp>
      <p:sp>
        <p:nvSpPr>
          <p:cNvPr id="5" name="TextBox 4"/>
          <p:cNvSpPr txBox="1"/>
          <p:nvPr/>
        </p:nvSpPr>
        <p:spPr>
          <a:xfrm>
            <a:off x="1209334" y="1938639"/>
            <a:ext cx="10588854" cy="1754326"/>
          </a:xfrm>
          <a:prstGeom prst="rect">
            <a:avLst/>
          </a:prstGeom>
          <a:noFill/>
        </p:spPr>
        <p:txBody>
          <a:bodyPr wrap="square" rtlCol="0">
            <a:spAutoFit/>
          </a:bodyPr>
          <a:lstStyle/>
          <a:p>
            <a:r>
              <a:rPr lang="en-NZ" dirty="0" smtClean="0"/>
              <a:t>This feature was well implemented as I was able to use the code from the model that had been previously created in the 15% assignment. It is able to count each time a key has been pressed and resets when the game is closed and then reopened. However it continues to count up whilst holding down a direction key while up against a wall. This could possibly be considered as not a move, as the key has only been pressed once so this could be amended so that it doesn’t do that. In saying that though, overall the move count feature works well.</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8" name="TextBox 7"/>
          <p:cNvSpPr txBox="1"/>
          <p:nvPr/>
        </p:nvSpPr>
        <p:spPr>
          <a:xfrm>
            <a:off x="1209334" y="3832138"/>
            <a:ext cx="10653591" cy="369332"/>
          </a:xfrm>
          <a:prstGeom prst="rect">
            <a:avLst/>
          </a:prstGeom>
          <a:noFill/>
        </p:spPr>
        <p:txBody>
          <a:bodyPr wrap="square" rtlCol="0">
            <a:spAutoFit/>
          </a:bodyPr>
          <a:lstStyle/>
          <a:p>
            <a:r>
              <a:rPr lang="en-NZ" dirty="0" smtClean="0"/>
              <a:t>0.9/1</a:t>
            </a:r>
            <a:endParaRPr lang="en-NZ" dirty="0"/>
          </a:p>
        </p:txBody>
      </p:sp>
    </p:spTree>
    <p:extLst>
      <p:ext uri="{BB962C8B-B14F-4D97-AF65-F5344CB8AC3E}">
        <p14:creationId xmlns:p14="http://schemas.microsoft.com/office/powerpoint/2010/main" val="145714737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smtClean="0"/>
              <a:t>What I Have Done: </a:t>
            </a:r>
            <a:r>
              <a:rPr lang="en-GB" sz="2200" dirty="0" smtClean="0"/>
              <a:t>Continued</a:t>
            </a:r>
            <a:r>
              <a:rPr lang="en-NZ" dirty="0"/>
              <a:t/>
            </a:r>
            <a:br>
              <a:rPr lang="en-NZ" dirty="0"/>
            </a:br>
            <a:endParaRPr lang="en-NZ" dirty="0"/>
          </a:p>
        </p:txBody>
      </p:sp>
      <p:sp>
        <p:nvSpPr>
          <p:cNvPr id="5" name="TextBox 4"/>
          <p:cNvSpPr txBox="1"/>
          <p:nvPr/>
        </p:nvSpPr>
        <p:spPr>
          <a:xfrm>
            <a:off x="1819275" y="1102162"/>
            <a:ext cx="3743325" cy="461665"/>
          </a:xfrm>
          <a:prstGeom prst="rect">
            <a:avLst/>
          </a:prstGeom>
          <a:noFill/>
        </p:spPr>
        <p:txBody>
          <a:bodyPr wrap="square" rtlCol="0">
            <a:spAutoFit/>
          </a:bodyPr>
          <a:lstStyle/>
          <a:p>
            <a:r>
              <a:rPr lang="en-US" sz="2400" b="1" dirty="0" smtClean="0"/>
              <a:t>Layout Conventions - View</a:t>
            </a:r>
            <a:endParaRPr lang="en-NZ" sz="2400" b="1" dirty="0"/>
          </a:p>
        </p:txBody>
      </p:sp>
      <p:sp>
        <p:nvSpPr>
          <p:cNvPr id="8" name="Rectangle 7"/>
          <p:cNvSpPr/>
          <p:nvPr/>
        </p:nvSpPr>
        <p:spPr>
          <a:xfrm>
            <a:off x="3800475" y="2021027"/>
            <a:ext cx="5267325" cy="923330"/>
          </a:xfrm>
          <a:prstGeom prst="rect">
            <a:avLst/>
          </a:prstGeom>
        </p:spPr>
        <p:txBody>
          <a:bodyPr wrap="square">
            <a:spAutoFit/>
          </a:bodyPr>
          <a:lstStyle/>
          <a:p>
            <a:r>
              <a:rPr lang="en-US" dirty="0"/>
              <a:t>Good layout uses formatting to emphasize the structure of your code and to make the code easier to read.</a:t>
            </a:r>
            <a:endParaRPr lang="en-NZ" dirty="0"/>
          </a:p>
        </p:txBody>
      </p:sp>
      <p:sp>
        <p:nvSpPr>
          <p:cNvPr id="9" name="Rectangle 8"/>
          <p:cNvSpPr/>
          <p:nvPr/>
        </p:nvSpPr>
        <p:spPr>
          <a:xfrm>
            <a:off x="3800475" y="3128626"/>
            <a:ext cx="4962525" cy="2862322"/>
          </a:xfrm>
          <a:prstGeom prst="rect">
            <a:avLst/>
          </a:prstGeom>
        </p:spPr>
        <p:txBody>
          <a:bodyPr wrap="square">
            <a:spAutoFit/>
          </a:bodyPr>
          <a:lstStyle/>
          <a:p>
            <a:pPr marL="285750" indent="-285750">
              <a:buFont typeface="Arial" panose="020B0604020202020204" pitchFamily="34" charset="0"/>
              <a:buChar char="•"/>
            </a:pPr>
            <a:r>
              <a:rPr lang="en-US" dirty="0"/>
              <a:t>Write only one statement per line.</a:t>
            </a:r>
          </a:p>
          <a:p>
            <a:pPr marL="285750" indent="-285750">
              <a:buFont typeface="Arial" panose="020B0604020202020204" pitchFamily="34" charset="0"/>
              <a:buChar char="•"/>
            </a:pPr>
            <a:r>
              <a:rPr lang="en-US" dirty="0"/>
              <a:t>Write only one declaration per line.</a:t>
            </a:r>
          </a:p>
          <a:p>
            <a:pPr marL="285750" indent="-285750">
              <a:buFont typeface="Arial" panose="020B0604020202020204" pitchFamily="34" charset="0"/>
              <a:buChar char="•"/>
            </a:pPr>
            <a:r>
              <a:rPr lang="en-US" dirty="0"/>
              <a:t>If continuation lines are not indented automatically, indent them one tab stop (four spaces).</a:t>
            </a:r>
          </a:p>
          <a:p>
            <a:pPr marL="285750" indent="-285750">
              <a:buFont typeface="Arial" panose="020B0604020202020204" pitchFamily="34" charset="0"/>
              <a:buChar char="•"/>
            </a:pPr>
            <a:r>
              <a:rPr lang="en-US" dirty="0"/>
              <a:t>Add at least one blank line between method definitions and property definitions.</a:t>
            </a:r>
          </a:p>
          <a:p>
            <a:pPr marL="285750" indent="-285750">
              <a:buFont typeface="Arial" panose="020B0604020202020204" pitchFamily="34" charset="0"/>
              <a:buChar char="•"/>
            </a:pPr>
            <a:r>
              <a:rPr lang="en-US" dirty="0"/>
              <a:t>Use parentheses to make clauses in an expression apparent, as shown in the following code.</a:t>
            </a:r>
            <a:endParaRPr lang="en-NZ" dirty="0"/>
          </a:p>
        </p:txBody>
      </p:sp>
      <p:sp>
        <p:nvSpPr>
          <p:cNvPr id="6" name="Rectangle 5"/>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16031492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smtClean="0"/>
              <a:t>What I </a:t>
            </a:r>
            <a:r>
              <a:rPr lang="en-GB" dirty="0"/>
              <a:t>Have Done: </a:t>
            </a:r>
            <a:r>
              <a:rPr lang="en-GB" sz="2200" dirty="0"/>
              <a:t>Continued</a:t>
            </a:r>
            <a:r>
              <a:rPr lang="en-NZ" sz="2200" dirty="0"/>
              <a:t/>
            </a:r>
            <a:br>
              <a:rPr lang="en-NZ" sz="2200" dirty="0"/>
            </a:br>
            <a:endParaRPr lang="en-NZ" dirty="0"/>
          </a:p>
        </p:txBody>
      </p:sp>
      <p:sp>
        <p:nvSpPr>
          <p:cNvPr id="5" name="TextBox 4"/>
          <p:cNvSpPr txBox="1"/>
          <p:nvPr/>
        </p:nvSpPr>
        <p:spPr>
          <a:xfrm>
            <a:off x="1819275" y="1102162"/>
            <a:ext cx="3743325" cy="461665"/>
          </a:xfrm>
          <a:prstGeom prst="rect">
            <a:avLst/>
          </a:prstGeom>
          <a:noFill/>
        </p:spPr>
        <p:txBody>
          <a:bodyPr wrap="square" rtlCol="0">
            <a:spAutoFit/>
          </a:bodyPr>
          <a:lstStyle/>
          <a:p>
            <a:r>
              <a:rPr lang="en-NZ" sz="2400" b="1" dirty="0"/>
              <a:t>Language Guidelines </a:t>
            </a:r>
            <a:r>
              <a:rPr lang="en-US" sz="2400" b="1" dirty="0" smtClean="0"/>
              <a:t>- View</a:t>
            </a:r>
            <a:endParaRPr lang="en-NZ" sz="2400" b="1" dirty="0"/>
          </a:p>
        </p:txBody>
      </p:sp>
      <p:sp>
        <p:nvSpPr>
          <p:cNvPr id="11" name="Rectangle 10"/>
          <p:cNvSpPr/>
          <p:nvPr/>
        </p:nvSpPr>
        <p:spPr>
          <a:xfrm>
            <a:off x="8156676" y="4444036"/>
            <a:ext cx="2736307" cy="646331"/>
          </a:xfrm>
          <a:prstGeom prst="rect">
            <a:avLst/>
          </a:prstGeom>
        </p:spPr>
        <p:txBody>
          <a:bodyPr wrap="square">
            <a:spAutoFit/>
          </a:bodyPr>
          <a:lstStyle/>
          <a:p>
            <a:r>
              <a:rPr lang="en-NZ" dirty="0"/>
              <a:t>String Data </a:t>
            </a:r>
            <a:r>
              <a:rPr lang="en-NZ" dirty="0" smtClean="0"/>
              <a:t>Type: example</a:t>
            </a:r>
            <a:endParaRPr lang="en-NZ" dirty="0"/>
          </a:p>
          <a:p>
            <a:endParaRPr lang="en-NZ" dirty="0"/>
          </a:p>
        </p:txBody>
      </p:sp>
      <p:sp>
        <p:nvSpPr>
          <p:cNvPr id="12" name="Rectangle 11"/>
          <p:cNvSpPr/>
          <p:nvPr/>
        </p:nvSpPr>
        <p:spPr>
          <a:xfrm>
            <a:off x="2252411" y="3924128"/>
            <a:ext cx="3181352" cy="646331"/>
          </a:xfrm>
          <a:prstGeom prst="rect">
            <a:avLst/>
          </a:prstGeom>
        </p:spPr>
        <p:txBody>
          <a:bodyPr wrap="square">
            <a:spAutoFit/>
          </a:bodyPr>
          <a:lstStyle/>
          <a:p>
            <a:r>
              <a:rPr lang="en-NZ" dirty="0"/>
              <a:t>&amp;&amp; and || </a:t>
            </a:r>
            <a:r>
              <a:rPr lang="en-NZ" dirty="0" smtClean="0"/>
              <a:t>Operators: example</a:t>
            </a:r>
            <a:endParaRPr lang="en-NZ" dirty="0"/>
          </a:p>
          <a:p>
            <a:endParaRPr lang="en-NZ"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700" y="2123652"/>
            <a:ext cx="3581900" cy="1800476"/>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186" y="542925"/>
            <a:ext cx="3791289" cy="3895364"/>
          </a:xfrm>
          <a:prstGeom prst="rect">
            <a:avLst/>
          </a:prstGeom>
        </p:spPr>
      </p:pic>
      <p:sp>
        <p:nvSpPr>
          <p:cNvPr id="7" name="Rectangle 6"/>
          <p:cNvSpPr/>
          <p:nvPr/>
        </p:nvSpPr>
        <p:spPr>
          <a:xfrm>
            <a:off x="1009650" y="4567176"/>
            <a:ext cx="6096000" cy="1200329"/>
          </a:xfrm>
          <a:prstGeom prst="rect">
            <a:avLst/>
          </a:prstGeom>
        </p:spPr>
        <p:txBody>
          <a:bodyPr>
            <a:spAutoFit/>
          </a:bodyPr>
          <a:lstStyle/>
          <a:p>
            <a:r>
              <a:rPr lang="en-US" dirty="0"/>
              <a:t>To avoid exceptions and increase performance by skipping unnecessary comparisons, use &amp;&amp; instead of &amp; and || instead of | when you perform comparisons, as shown in the following example</a:t>
            </a:r>
            <a:endParaRPr lang="en-NZ" dirty="0"/>
          </a:p>
        </p:txBody>
      </p:sp>
      <p:sp>
        <p:nvSpPr>
          <p:cNvPr id="8" name="Rectangle 7"/>
          <p:cNvSpPr/>
          <p:nvPr/>
        </p:nvSpPr>
        <p:spPr>
          <a:xfrm>
            <a:off x="7486479" y="5044199"/>
            <a:ext cx="4076700" cy="646331"/>
          </a:xfrm>
          <a:prstGeom prst="rect">
            <a:avLst/>
          </a:prstGeom>
        </p:spPr>
        <p:txBody>
          <a:bodyPr wrap="square">
            <a:spAutoFit/>
          </a:bodyPr>
          <a:lstStyle/>
          <a:p>
            <a:r>
              <a:rPr lang="en-US" dirty="0"/>
              <a:t>Use the + operator to concatenate short strings, as shown in the following code.</a:t>
            </a:r>
            <a:endParaRPr lang="en-NZ" dirty="0"/>
          </a:p>
        </p:txBody>
      </p:sp>
      <p:sp>
        <p:nvSpPr>
          <p:cNvPr id="10" name="Rectangle 9"/>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25895465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smtClean="0"/>
              <a:t>What I </a:t>
            </a:r>
            <a:r>
              <a:rPr lang="en-GB" dirty="0"/>
              <a:t>Have Done: </a:t>
            </a:r>
            <a:r>
              <a:rPr lang="en-GB" sz="2200" dirty="0"/>
              <a:t>Continued</a:t>
            </a:r>
            <a:r>
              <a:rPr lang="en-NZ" sz="2200" dirty="0"/>
              <a:t/>
            </a:r>
            <a:br>
              <a:rPr lang="en-NZ" sz="2200" dirty="0"/>
            </a:br>
            <a:endParaRPr lang="en-NZ" dirty="0"/>
          </a:p>
        </p:txBody>
      </p:sp>
      <p:sp>
        <p:nvSpPr>
          <p:cNvPr id="5" name="TextBox 4"/>
          <p:cNvSpPr txBox="1"/>
          <p:nvPr/>
        </p:nvSpPr>
        <p:spPr>
          <a:xfrm>
            <a:off x="1819274" y="1102162"/>
            <a:ext cx="5038725" cy="461665"/>
          </a:xfrm>
          <a:prstGeom prst="rect">
            <a:avLst/>
          </a:prstGeom>
          <a:noFill/>
        </p:spPr>
        <p:txBody>
          <a:bodyPr wrap="square" rtlCol="0">
            <a:spAutoFit/>
          </a:bodyPr>
          <a:lstStyle/>
          <a:p>
            <a:r>
              <a:rPr lang="en-NZ" sz="2400" b="1" dirty="0" smtClean="0"/>
              <a:t>Commenting Conventions </a:t>
            </a:r>
            <a:r>
              <a:rPr lang="en-US" sz="2400" b="1" dirty="0" smtClean="0"/>
              <a:t>- View</a:t>
            </a:r>
            <a:endParaRPr lang="en-NZ" sz="2400" b="1"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286" y="1997512"/>
            <a:ext cx="4591691" cy="4086795"/>
          </a:xfrm>
          <a:prstGeom prst="rect">
            <a:avLst/>
          </a:prstGeom>
        </p:spPr>
      </p:pic>
      <p:sp>
        <p:nvSpPr>
          <p:cNvPr id="13" name="Rectangle 12"/>
          <p:cNvSpPr/>
          <p:nvPr/>
        </p:nvSpPr>
        <p:spPr>
          <a:xfrm>
            <a:off x="6824653" y="4329981"/>
            <a:ext cx="4933950" cy="1754326"/>
          </a:xfrm>
          <a:prstGeom prst="rect">
            <a:avLst/>
          </a:prstGeom>
        </p:spPr>
        <p:txBody>
          <a:bodyPr wrap="square">
            <a:spAutoFit/>
          </a:bodyPr>
          <a:lstStyle/>
          <a:p>
            <a:pPr marL="285750" indent="-285750">
              <a:buFont typeface="Arial" panose="020B0604020202020204" pitchFamily="34" charset="0"/>
              <a:buChar char="•"/>
            </a:pPr>
            <a:r>
              <a:rPr lang="en-US" dirty="0"/>
              <a:t>Place the comment on a separate line, not at the end of a line of code.</a:t>
            </a:r>
          </a:p>
          <a:p>
            <a:pPr marL="285750" indent="-285750">
              <a:buFont typeface="Arial" panose="020B0604020202020204" pitchFamily="34" charset="0"/>
              <a:buChar char="•"/>
            </a:pPr>
            <a:r>
              <a:rPr lang="en-US" dirty="0"/>
              <a:t>Begin comment text with an uppercase letter.</a:t>
            </a:r>
          </a:p>
          <a:p>
            <a:pPr marL="285750" indent="-285750">
              <a:buFont typeface="Arial" panose="020B0604020202020204" pitchFamily="34" charset="0"/>
              <a:buChar char="•"/>
            </a:pPr>
            <a:r>
              <a:rPr lang="en-US" dirty="0"/>
              <a:t>End comment text with a period.</a:t>
            </a:r>
          </a:p>
          <a:p>
            <a:pPr marL="285750" indent="-285750">
              <a:buFont typeface="Arial" panose="020B0604020202020204" pitchFamily="34" charset="0"/>
              <a:buChar char="•"/>
            </a:pPr>
            <a:r>
              <a:rPr lang="en-US" dirty="0"/>
              <a:t>Insert one space between the comment delimiter (//) and the comment </a:t>
            </a:r>
            <a:r>
              <a:rPr lang="en-US" dirty="0" smtClean="0"/>
              <a:t>text.</a:t>
            </a:r>
            <a:endParaRPr lang="en-US" dirty="0"/>
          </a:p>
        </p:txBody>
      </p:sp>
      <p:sp>
        <p:nvSpPr>
          <p:cNvPr id="7" name="Rectangle 6"/>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
        <p:nvSpPr>
          <p:cNvPr id="8" name="Rectangle 7"/>
          <p:cNvSpPr/>
          <p:nvPr/>
        </p:nvSpPr>
        <p:spPr>
          <a:xfrm>
            <a:off x="6955104" y="2426076"/>
            <a:ext cx="4933951" cy="646331"/>
          </a:xfrm>
          <a:prstGeom prst="rect">
            <a:avLst/>
          </a:prstGeom>
        </p:spPr>
        <p:txBody>
          <a:bodyPr wrap="square">
            <a:spAutoFit/>
          </a:bodyPr>
          <a:lstStyle/>
          <a:p>
            <a:r>
              <a:rPr lang="en-US" dirty="0" smtClean="0"/>
              <a:t>Comments are the best way to keep track of what each section of code is doing.</a:t>
            </a:r>
            <a:endParaRPr lang="en-NZ" dirty="0"/>
          </a:p>
        </p:txBody>
      </p:sp>
    </p:spTree>
    <p:extLst>
      <p:ext uri="{BB962C8B-B14F-4D97-AF65-F5344CB8AC3E}">
        <p14:creationId xmlns:p14="http://schemas.microsoft.com/office/powerpoint/2010/main" val="14450113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smtClean="0"/>
              <a:t>Comparison, Evaluation, Statement</a:t>
            </a:r>
            <a:r>
              <a:rPr lang="en-NZ" sz="2200" dirty="0"/>
              <a:t/>
            </a:r>
            <a:br>
              <a:rPr lang="en-NZ" sz="2200" dirty="0"/>
            </a:br>
            <a:endParaRPr lang="en-NZ" dirty="0"/>
          </a:p>
        </p:txBody>
      </p:sp>
      <p:sp>
        <p:nvSpPr>
          <p:cNvPr id="5" name="TextBox 4"/>
          <p:cNvSpPr txBox="1"/>
          <p:nvPr/>
        </p:nvSpPr>
        <p:spPr>
          <a:xfrm>
            <a:off x="1819274" y="1102162"/>
            <a:ext cx="5038725" cy="461665"/>
          </a:xfrm>
          <a:prstGeom prst="rect">
            <a:avLst/>
          </a:prstGeom>
          <a:noFill/>
        </p:spPr>
        <p:txBody>
          <a:bodyPr wrap="square" rtlCol="0">
            <a:spAutoFit/>
          </a:bodyPr>
          <a:lstStyle/>
          <a:p>
            <a:r>
              <a:rPr lang="en-US" sz="2400" b="1" dirty="0"/>
              <a:t>Layout </a:t>
            </a:r>
            <a:r>
              <a:rPr lang="en-US" sz="2400" b="1" dirty="0" smtClean="0"/>
              <a:t>Conventions</a:t>
            </a:r>
            <a:endParaRPr lang="en-NZ" sz="2400" b="1" dirty="0"/>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032" y="1721354"/>
            <a:ext cx="5153744" cy="2372056"/>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0340"/>
            <a:ext cx="12192000" cy="198746"/>
          </a:xfrm>
          <a:prstGeom prst="rect">
            <a:avLst/>
          </a:prstGeom>
        </p:spPr>
      </p:pic>
      <p:sp>
        <p:nvSpPr>
          <p:cNvPr id="9" name="TextBox 8"/>
          <p:cNvSpPr txBox="1"/>
          <p:nvPr/>
        </p:nvSpPr>
        <p:spPr>
          <a:xfrm>
            <a:off x="5648324" y="4190886"/>
            <a:ext cx="523876" cy="461665"/>
          </a:xfrm>
          <a:prstGeom prst="rect">
            <a:avLst/>
          </a:prstGeom>
          <a:noFill/>
        </p:spPr>
        <p:txBody>
          <a:bodyPr wrap="square" rtlCol="0">
            <a:spAutoFit/>
          </a:bodyPr>
          <a:lstStyle/>
          <a:p>
            <a:r>
              <a:rPr lang="en-US" sz="2400" b="1" dirty="0" smtClean="0"/>
              <a:t>VS</a:t>
            </a:r>
            <a:endParaRPr lang="en-NZ" sz="2400" b="1" dirty="0"/>
          </a:p>
        </p:txBody>
      </p:sp>
      <p:sp>
        <p:nvSpPr>
          <p:cNvPr id="10" name="TextBox 9"/>
          <p:cNvSpPr txBox="1"/>
          <p:nvPr/>
        </p:nvSpPr>
        <p:spPr>
          <a:xfrm>
            <a:off x="2120113" y="5324361"/>
            <a:ext cx="9767087" cy="830997"/>
          </a:xfrm>
          <a:prstGeom prst="rect">
            <a:avLst/>
          </a:prstGeom>
          <a:noFill/>
        </p:spPr>
        <p:txBody>
          <a:bodyPr wrap="square" rtlCol="0">
            <a:spAutoFit/>
          </a:bodyPr>
          <a:lstStyle/>
          <a:p>
            <a:r>
              <a:rPr lang="en-US" sz="2400" dirty="0" smtClean="0"/>
              <a:t>This is the same code but written without any layout conventions. It is not as reader friendly</a:t>
            </a:r>
            <a:r>
              <a:rPr lang="en-US" sz="2400" dirty="0" smtClean="0"/>
              <a:t>.</a:t>
            </a:r>
          </a:p>
        </p:txBody>
      </p:sp>
      <p:cxnSp>
        <p:nvCxnSpPr>
          <p:cNvPr id="11" name="Straight Arrow Connector 10"/>
          <p:cNvCxnSpPr/>
          <p:nvPr/>
        </p:nvCxnSpPr>
        <p:spPr>
          <a:xfrm flipV="1">
            <a:off x="6172200" y="4899086"/>
            <a:ext cx="0" cy="557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19274" y="5028648"/>
            <a:ext cx="5038725" cy="461665"/>
          </a:xfrm>
          <a:prstGeom prst="rect">
            <a:avLst/>
          </a:prstGeom>
          <a:noFill/>
        </p:spPr>
        <p:txBody>
          <a:bodyPr wrap="square" rtlCol="0">
            <a:spAutoFit/>
          </a:bodyPr>
          <a:lstStyle/>
          <a:p>
            <a:r>
              <a:rPr lang="en-US" sz="2400" b="1" dirty="0" smtClean="0"/>
              <a:t>Comparison</a:t>
            </a:r>
            <a:endParaRPr lang="en-NZ" sz="2400" b="1" dirty="0"/>
          </a:p>
        </p:txBody>
      </p:sp>
      <p:sp>
        <p:nvSpPr>
          <p:cNvPr id="13" name="Rectangle 12"/>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13714435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smtClean="0"/>
              <a:t>Comparison, Evaluation, Statement: </a:t>
            </a:r>
            <a:r>
              <a:rPr lang="en-GB" sz="2200" dirty="0" smtClean="0"/>
              <a:t>Continued</a:t>
            </a:r>
            <a:r>
              <a:rPr lang="en-NZ" sz="2200" dirty="0"/>
              <a:t/>
            </a:r>
            <a:br>
              <a:rPr lang="en-NZ" sz="2200" dirty="0"/>
            </a:br>
            <a:endParaRPr lang="en-NZ" dirty="0"/>
          </a:p>
        </p:txBody>
      </p:sp>
      <p:sp>
        <p:nvSpPr>
          <p:cNvPr id="5" name="TextBox 4"/>
          <p:cNvSpPr txBox="1"/>
          <p:nvPr/>
        </p:nvSpPr>
        <p:spPr>
          <a:xfrm>
            <a:off x="1819274" y="1102162"/>
            <a:ext cx="5038725" cy="461665"/>
          </a:xfrm>
          <a:prstGeom prst="rect">
            <a:avLst/>
          </a:prstGeom>
          <a:noFill/>
        </p:spPr>
        <p:txBody>
          <a:bodyPr wrap="square" rtlCol="0">
            <a:spAutoFit/>
          </a:bodyPr>
          <a:lstStyle/>
          <a:p>
            <a:r>
              <a:rPr lang="en-US" sz="2400" b="1" dirty="0"/>
              <a:t>Layout </a:t>
            </a:r>
            <a:r>
              <a:rPr lang="en-US" sz="2400" b="1" dirty="0" smtClean="0"/>
              <a:t>Conventions</a:t>
            </a:r>
            <a:endParaRPr lang="en-NZ" sz="2400" b="1" dirty="0"/>
          </a:p>
        </p:txBody>
      </p:sp>
      <p:sp>
        <p:nvSpPr>
          <p:cNvPr id="10" name="TextBox 9"/>
          <p:cNvSpPr txBox="1"/>
          <p:nvPr/>
        </p:nvSpPr>
        <p:spPr>
          <a:xfrm>
            <a:off x="1819274" y="1990443"/>
            <a:ext cx="9380103" cy="830997"/>
          </a:xfrm>
          <a:prstGeom prst="rect">
            <a:avLst/>
          </a:prstGeom>
          <a:noFill/>
        </p:spPr>
        <p:txBody>
          <a:bodyPr wrap="square" rtlCol="0">
            <a:spAutoFit/>
          </a:bodyPr>
          <a:lstStyle/>
          <a:p>
            <a:r>
              <a:rPr lang="en-US" sz="2400" dirty="0" smtClean="0"/>
              <a:t>The most effective approach is to use the layout conventions as they are reader friendly and the mos</a:t>
            </a:r>
            <a:r>
              <a:rPr lang="en-US" sz="2400" dirty="0" smtClean="0"/>
              <a:t>t </a:t>
            </a:r>
            <a:r>
              <a:rPr lang="en-US" sz="2400" dirty="0" err="1" smtClean="0"/>
              <a:t>recognised</a:t>
            </a:r>
            <a:r>
              <a:rPr lang="en-US" sz="2400" dirty="0" smtClean="0"/>
              <a:t> way to structure code.</a:t>
            </a:r>
            <a:r>
              <a:rPr lang="en-US" sz="2400" dirty="0" smtClean="0"/>
              <a:t> </a:t>
            </a:r>
            <a:endParaRPr lang="en-NZ" sz="2400" dirty="0"/>
          </a:p>
        </p:txBody>
      </p:sp>
      <p:sp>
        <p:nvSpPr>
          <p:cNvPr id="12" name="TextBox 11"/>
          <p:cNvSpPr txBox="1"/>
          <p:nvPr/>
        </p:nvSpPr>
        <p:spPr>
          <a:xfrm>
            <a:off x="1819273" y="3575133"/>
            <a:ext cx="9380103" cy="830997"/>
          </a:xfrm>
          <a:prstGeom prst="rect">
            <a:avLst/>
          </a:prstGeom>
          <a:noFill/>
        </p:spPr>
        <p:txBody>
          <a:bodyPr wrap="square" rtlCol="0">
            <a:spAutoFit/>
          </a:bodyPr>
          <a:lstStyle/>
          <a:p>
            <a:r>
              <a:rPr lang="en-US" sz="2400" dirty="0" smtClean="0"/>
              <a:t>I believe that I followed the Layout conventions effectively to be the most readable that it could be.</a:t>
            </a:r>
            <a:endParaRPr lang="en-NZ" sz="2400" dirty="0"/>
          </a:p>
        </p:txBody>
      </p:sp>
      <p:sp>
        <p:nvSpPr>
          <p:cNvPr id="13" name="TextBox 12"/>
          <p:cNvSpPr txBox="1"/>
          <p:nvPr/>
        </p:nvSpPr>
        <p:spPr>
          <a:xfrm>
            <a:off x="1470599" y="1717933"/>
            <a:ext cx="5038725" cy="461665"/>
          </a:xfrm>
          <a:prstGeom prst="rect">
            <a:avLst/>
          </a:prstGeom>
          <a:noFill/>
        </p:spPr>
        <p:txBody>
          <a:bodyPr wrap="square" rtlCol="0">
            <a:spAutoFit/>
          </a:bodyPr>
          <a:lstStyle/>
          <a:p>
            <a:r>
              <a:rPr lang="en-US" sz="2400" b="1" dirty="0" smtClean="0"/>
              <a:t>Evaluation</a:t>
            </a:r>
            <a:endParaRPr lang="en-NZ" sz="2400" b="1" dirty="0"/>
          </a:p>
        </p:txBody>
      </p:sp>
      <p:sp>
        <p:nvSpPr>
          <p:cNvPr id="14" name="TextBox 13"/>
          <p:cNvSpPr txBox="1"/>
          <p:nvPr/>
        </p:nvSpPr>
        <p:spPr>
          <a:xfrm>
            <a:off x="1470598" y="3272676"/>
            <a:ext cx="5038725" cy="461665"/>
          </a:xfrm>
          <a:prstGeom prst="rect">
            <a:avLst/>
          </a:prstGeom>
          <a:noFill/>
        </p:spPr>
        <p:txBody>
          <a:bodyPr wrap="square" rtlCol="0">
            <a:spAutoFit/>
          </a:bodyPr>
          <a:lstStyle/>
          <a:p>
            <a:r>
              <a:rPr lang="en-US" sz="2400" b="1" dirty="0" smtClean="0"/>
              <a:t>Statement</a:t>
            </a:r>
            <a:endParaRPr lang="en-NZ" sz="2400" b="1" dirty="0"/>
          </a:p>
        </p:txBody>
      </p:sp>
      <p:sp>
        <p:nvSpPr>
          <p:cNvPr id="17" name="Rectangle 16"/>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40235763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a:t>Comparison, Evaluation, Statement</a:t>
            </a:r>
            <a:r>
              <a:rPr lang="en-NZ" sz="2200" dirty="0"/>
              <a:t/>
            </a:r>
            <a:br>
              <a:rPr lang="en-NZ" sz="2200" dirty="0"/>
            </a:br>
            <a:endParaRPr lang="en-NZ" dirty="0"/>
          </a:p>
        </p:txBody>
      </p:sp>
      <p:sp>
        <p:nvSpPr>
          <p:cNvPr id="5" name="TextBox 4"/>
          <p:cNvSpPr txBox="1"/>
          <p:nvPr/>
        </p:nvSpPr>
        <p:spPr>
          <a:xfrm>
            <a:off x="1819274" y="1102162"/>
            <a:ext cx="7924801" cy="461665"/>
          </a:xfrm>
          <a:prstGeom prst="rect">
            <a:avLst/>
          </a:prstGeom>
          <a:noFill/>
        </p:spPr>
        <p:txBody>
          <a:bodyPr wrap="square" rtlCol="0">
            <a:spAutoFit/>
          </a:bodyPr>
          <a:lstStyle/>
          <a:p>
            <a:r>
              <a:rPr lang="en-NZ" sz="2400" b="1" dirty="0"/>
              <a:t>Language </a:t>
            </a:r>
            <a:r>
              <a:rPr lang="en-NZ" sz="2400" b="1" dirty="0" smtClean="0"/>
              <a:t>Guidelines - </a:t>
            </a:r>
            <a:r>
              <a:rPr lang="en-NZ" sz="2400" dirty="0"/>
              <a:t>&amp;&amp; and || Operators</a:t>
            </a:r>
            <a:endParaRPr lang="en-NZ" sz="2400" b="1" dirty="0"/>
          </a:p>
        </p:txBody>
      </p:sp>
      <p:sp>
        <p:nvSpPr>
          <p:cNvPr id="10" name="TextBox 9"/>
          <p:cNvSpPr txBox="1"/>
          <p:nvPr/>
        </p:nvSpPr>
        <p:spPr>
          <a:xfrm>
            <a:off x="2459830" y="5082698"/>
            <a:ext cx="8407774" cy="1200329"/>
          </a:xfrm>
          <a:prstGeom prst="rect">
            <a:avLst/>
          </a:prstGeom>
          <a:noFill/>
        </p:spPr>
        <p:txBody>
          <a:bodyPr wrap="square" rtlCol="0">
            <a:spAutoFit/>
          </a:bodyPr>
          <a:lstStyle/>
          <a:p>
            <a:r>
              <a:rPr lang="en-US" sz="2400" dirty="0" smtClean="0"/>
              <a:t>Both these options work perfectly fine but the &amp;&amp; increases </a:t>
            </a:r>
            <a:r>
              <a:rPr lang="en-US" sz="2400" dirty="0"/>
              <a:t>performance by skipping unnecessary </a:t>
            </a:r>
            <a:r>
              <a:rPr lang="en-US" sz="2400" dirty="0" smtClean="0"/>
              <a:t>comparisons (such as an if inside an if)</a:t>
            </a:r>
            <a:endParaRPr lang="en-NZ" sz="2400" dirty="0"/>
          </a:p>
        </p:txBody>
      </p:sp>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075" y="2319154"/>
            <a:ext cx="3581900" cy="1800476"/>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9426" y="2014312"/>
            <a:ext cx="3753374" cy="2410161"/>
          </a:xfrm>
          <a:prstGeom prst="rect">
            <a:avLst/>
          </a:prstGeom>
        </p:spPr>
      </p:pic>
      <p:sp>
        <p:nvSpPr>
          <p:cNvPr id="13" name="TextBox 12"/>
          <p:cNvSpPr txBox="1"/>
          <p:nvPr/>
        </p:nvSpPr>
        <p:spPr>
          <a:xfrm>
            <a:off x="5926928" y="2988560"/>
            <a:ext cx="523876" cy="461665"/>
          </a:xfrm>
          <a:prstGeom prst="rect">
            <a:avLst/>
          </a:prstGeom>
          <a:noFill/>
        </p:spPr>
        <p:txBody>
          <a:bodyPr wrap="square" rtlCol="0">
            <a:spAutoFit/>
          </a:bodyPr>
          <a:lstStyle/>
          <a:p>
            <a:r>
              <a:rPr lang="en-US" sz="2400" b="1" dirty="0" smtClean="0"/>
              <a:t>VS</a:t>
            </a:r>
            <a:endParaRPr lang="en-NZ" sz="2400" b="1" dirty="0"/>
          </a:p>
        </p:txBody>
      </p:sp>
      <p:sp>
        <p:nvSpPr>
          <p:cNvPr id="8" name="TextBox 7"/>
          <p:cNvSpPr txBox="1"/>
          <p:nvPr/>
        </p:nvSpPr>
        <p:spPr>
          <a:xfrm>
            <a:off x="2109868" y="4777855"/>
            <a:ext cx="5038725" cy="461665"/>
          </a:xfrm>
          <a:prstGeom prst="rect">
            <a:avLst/>
          </a:prstGeom>
          <a:noFill/>
        </p:spPr>
        <p:txBody>
          <a:bodyPr wrap="square" rtlCol="0">
            <a:spAutoFit/>
          </a:bodyPr>
          <a:lstStyle/>
          <a:p>
            <a:r>
              <a:rPr lang="en-US" sz="2400" b="1" dirty="0" smtClean="0"/>
              <a:t>Comparison</a:t>
            </a:r>
            <a:endParaRPr lang="en-NZ" sz="2400" b="1" dirty="0"/>
          </a:p>
        </p:txBody>
      </p:sp>
      <p:sp>
        <p:nvSpPr>
          <p:cNvPr id="9" name="Rectangle 8"/>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42552737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a:t>Comparison, Evaluation, </a:t>
            </a:r>
            <a:r>
              <a:rPr lang="en-GB" dirty="0" smtClean="0"/>
              <a:t>Statement: </a:t>
            </a:r>
            <a:r>
              <a:rPr lang="en-GB" sz="2200" dirty="0" smtClean="0"/>
              <a:t>Conclusion</a:t>
            </a:r>
            <a:r>
              <a:rPr lang="en-NZ" sz="2200" dirty="0"/>
              <a:t/>
            </a:r>
            <a:br>
              <a:rPr lang="en-NZ" sz="2200" dirty="0"/>
            </a:br>
            <a:endParaRPr lang="en-NZ" dirty="0"/>
          </a:p>
        </p:txBody>
      </p:sp>
      <p:sp>
        <p:nvSpPr>
          <p:cNvPr id="5" name="TextBox 4"/>
          <p:cNvSpPr txBox="1"/>
          <p:nvPr/>
        </p:nvSpPr>
        <p:spPr>
          <a:xfrm>
            <a:off x="1819274" y="1102162"/>
            <a:ext cx="7924801" cy="461665"/>
          </a:xfrm>
          <a:prstGeom prst="rect">
            <a:avLst/>
          </a:prstGeom>
          <a:noFill/>
        </p:spPr>
        <p:txBody>
          <a:bodyPr wrap="square" rtlCol="0">
            <a:spAutoFit/>
          </a:bodyPr>
          <a:lstStyle/>
          <a:p>
            <a:r>
              <a:rPr lang="en-NZ" sz="2400" b="1" dirty="0"/>
              <a:t>Language </a:t>
            </a:r>
            <a:r>
              <a:rPr lang="en-NZ" sz="2400" b="1" dirty="0" smtClean="0"/>
              <a:t>Guidelines - </a:t>
            </a:r>
            <a:r>
              <a:rPr lang="en-NZ" sz="2400" dirty="0"/>
              <a:t>&amp;&amp; and || Operators</a:t>
            </a:r>
            <a:endParaRPr lang="en-NZ" sz="2400" b="1" dirty="0"/>
          </a:p>
        </p:txBody>
      </p:sp>
      <p:sp>
        <p:nvSpPr>
          <p:cNvPr id="10" name="TextBox 9"/>
          <p:cNvSpPr txBox="1"/>
          <p:nvPr/>
        </p:nvSpPr>
        <p:spPr>
          <a:xfrm>
            <a:off x="2411278" y="2178530"/>
            <a:ext cx="8407774" cy="1200329"/>
          </a:xfrm>
          <a:prstGeom prst="rect">
            <a:avLst/>
          </a:prstGeom>
          <a:noFill/>
        </p:spPr>
        <p:txBody>
          <a:bodyPr wrap="square" rtlCol="0">
            <a:spAutoFit/>
          </a:bodyPr>
          <a:lstStyle/>
          <a:p>
            <a:r>
              <a:rPr lang="en-US" sz="2400" dirty="0" smtClean="0"/>
              <a:t>In this case the most effective approach </a:t>
            </a:r>
            <a:r>
              <a:rPr lang="en-US" sz="2400" dirty="0" smtClean="0"/>
              <a:t>was to use the &amp;&amp; instead of a nested if, as it </a:t>
            </a:r>
            <a:r>
              <a:rPr lang="en-US" sz="2400" dirty="0" smtClean="0"/>
              <a:t>increases </a:t>
            </a:r>
            <a:r>
              <a:rPr lang="en-US" sz="2400" dirty="0"/>
              <a:t>performance by skipping unnecessary </a:t>
            </a:r>
            <a:r>
              <a:rPr lang="en-US" sz="2400" dirty="0" smtClean="0"/>
              <a:t>comparisons.</a:t>
            </a:r>
            <a:endParaRPr lang="en-NZ" sz="2400" dirty="0"/>
          </a:p>
        </p:txBody>
      </p:sp>
      <p:sp>
        <p:nvSpPr>
          <p:cNvPr id="8" name="TextBox 7"/>
          <p:cNvSpPr txBox="1"/>
          <p:nvPr/>
        </p:nvSpPr>
        <p:spPr>
          <a:xfrm>
            <a:off x="2061316" y="1873687"/>
            <a:ext cx="5038725" cy="461665"/>
          </a:xfrm>
          <a:prstGeom prst="rect">
            <a:avLst/>
          </a:prstGeom>
          <a:noFill/>
        </p:spPr>
        <p:txBody>
          <a:bodyPr wrap="square" rtlCol="0">
            <a:spAutoFit/>
          </a:bodyPr>
          <a:lstStyle/>
          <a:p>
            <a:r>
              <a:rPr lang="en-US" sz="2400" b="1" dirty="0" smtClean="0"/>
              <a:t>Evaluation</a:t>
            </a:r>
            <a:endParaRPr lang="en-NZ" sz="2400" b="1" dirty="0"/>
          </a:p>
        </p:txBody>
      </p:sp>
      <p:sp>
        <p:nvSpPr>
          <p:cNvPr id="9" name="TextBox 8"/>
          <p:cNvSpPr txBox="1"/>
          <p:nvPr/>
        </p:nvSpPr>
        <p:spPr>
          <a:xfrm>
            <a:off x="2411278" y="3988545"/>
            <a:ext cx="8407774" cy="830997"/>
          </a:xfrm>
          <a:prstGeom prst="rect">
            <a:avLst/>
          </a:prstGeom>
          <a:noFill/>
        </p:spPr>
        <p:txBody>
          <a:bodyPr wrap="square" rtlCol="0">
            <a:spAutoFit/>
          </a:bodyPr>
          <a:lstStyle/>
          <a:p>
            <a:r>
              <a:rPr lang="en-US" sz="2400" dirty="0"/>
              <a:t>I believe that I followed the </a:t>
            </a:r>
            <a:r>
              <a:rPr lang="en-US" sz="2400" dirty="0" smtClean="0"/>
              <a:t>language guideline effectively to create performance enhanced code.</a:t>
            </a:r>
            <a:endParaRPr lang="en-US" sz="2400" dirty="0"/>
          </a:p>
        </p:txBody>
      </p:sp>
      <p:sp>
        <p:nvSpPr>
          <p:cNvPr id="11" name="TextBox 10"/>
          <p:cNvSpPr txBox="1"/>
          <p:nvPr/>
        </p:nvSpPr>
        <p:spPr>
          <a:xfrm>
            <a:off x="2061316" y="3683702"/>
            <a:ext cx="5038725" cy="461665"/>
          </a:xfrm>
          <a:prstGeom prst="rect">
            <a:avLst/>
          </a:prstGeom>
          <a:noFill/>
        </p:spPr>
        <p:txBody>
          <a:bodyPr wrap="square" rtlCol="0">
            <a:spAutoFit/>
          </a:bodyPr>
          <a:lstStyle/>
          <a:p>
            <a:r>
              <a:rPr lang="en-US" sz="2400" b="1" dirty="0" smtClean="0"/>
              <a:t>Statement</a:t>
            </a:r>
            <a:endParaRPr lang="en-NZ" sz="2400" b="1" dirty="0"/>
          </a:p>
        </p:txBody>
      </p:sp>
      <p:sp>
        <p:nvSpPr>
          <p:cNvPr id="14" name="Rectangle 13"/>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14857313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a:t>Comparison, Evaluation, Statement</a:t>
            </a:r>
            <a:r>
              <a:rPr lang="en-NZ" sz="2200" dirty="0"/>
              <a:t/>
            </a:r>
            <a:br>
              <a:rPr lang="en-NZ" sz="2200" dirty="0"/>
            </a:br>
            <a:endParaRPr lang="en-NZ" dirty="0"/>
          </a:p>
        </p:txBody>
      </p:sp>
      <p:sp>
        <p:nvSpPr>
          <p:cNvPr id="5" name="TextBox 4"/>
          <p:cNvSpPr txBox="1"/>
          <p:nvPr/>
        </p:nvSpPr>
        <p:spPr>
          <a:xfrm>
            <a:off x="1819274" y="1102162"/>
            <a:ext cx="5038725" cy="461665"/>
          </a:xfrm>
          <a:prstGeom prst="rect">
            <a:avLst/>
          </a:prstGeom>
          <a:noFill/>
        </p:spPr>
        <p:txBody>
          <a:bodyPr wrap="square" rtlCol="0">
            <a:spAutoFit/>
          </a:bodyPr>
          <a:lstStyle/>
          <a:p>
            <a:r>
              <a:rPr lang="en-NZ" sz="2400" b="1" dirty="0"/>
              <a:t>Commenting Conventions</a:t>
            </a:r>
            <a:endParaRPr lang="en-NZ" sz="2400" b="1" dirty="0"/>
          </a:p>
        </p:txBody>
      </p:sp>
      <p:sp>
        <p:nvSpPr>
          <p:cNvPr id="9" name="TextBox 8"/>
          <p:cNvSpPr txBox="1"/>
          <p:nvPr/>
        </p:nvSpPr>
        <p:spPr>
          <a:xfrm>
            <a:off x="5834441" y="2985173"/>
            <a:ext cx="523876" cy="461665"/>
          </a:xfrm>
          <a:prstGeom prst="rect">
            <a:avLst/>
          </a:prstGeom>
          <a:noFill/>
        </p:spPr>
        <p:txBody>
          <a:bodyPr wrap="square" rtlCol="0">
            <a:spAutoFit/>
          </a:bodyPr>
          <a:lstStyle/>
          <a:p>
            <a:r>
              <a:rPr lang="en-US" sz="2400" b="1" dirty="0" smtClean="0"/>
              <a:t>VS</a:t>
            </a:r>
            <a:endParaRPr lang="en-NZ" sz="2400" b="1" dirty="0"/>
          </a:p>
        </p:txBody>
      </p:sp>
      <p:sp>
        <p:nvSpPr>
          <p:cNvPr id="10" name="TextBox 9"/>
          <p:cNvSpPr txBox="1"/>
          <p:nvPr/>
        </p:nvSpPr>
        <p:spPr>
          <a:xfrm>
            <a:off x="2807936" y="5769423"/>
            <a:ext cx="7517501" cy="830997"/>
          </a:xfrm>
          <a:prstGeom prst="rect">
            <a:avLst/>
          </a:prstGeom>
          <a:noFill/>
        </p:spPr>
        <p:txBody>
          <a:bodyPr wrap="square" rtlCol="0">
            <a:spAutoFit/>
          </a:bodyPr>
          <a:lstStyle/>
          <a:p>
            <a:r>
              <a:rPr lang="en-US" sz="2400" dirty="0" smtClean="0"/>
              <a:t>There are two different ways to comment code. Block comment and line comment. They are used situationally.</a:t>
            </a:r>
            <a:endParaRPr lang="en-NZ" sz="24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86969"/>
            <a:ext cx="3805147" cy="3386738"/>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526" y="1686969"/>
            <a:ext cx="3940932" cy="3386738"/>
          </a:xfrm>
          <a:prstGeom prst="rect">
            <a:avLst/>
          </a:prstGeom>
        </p:spPr>
      </p:pic>
      <p:sp>
        <p:nvSpPr>
          <p:cNvPr id="8" name="TextBox 7"/>
          <p:cNvSpPr txBox="1"/>
          <p:nvPr/>
        </p:nvSpPr>
        <p:spPr>
          <a:xfrm>
            <a:off x="2465917" y="5513871"/>
            <a:ext cx="5038725" cy="461665"/>
          </a:xfrm>
          <a:prstGeom prst="rect">
            <a:avLst/>
          </a:prstGeom>
          <a:noFill/>
        </p:spPr>
        <p:txBody>
          <a:bodyPr wrap="square" rtlCol="0">
            <a:spAutoFit/>
          </a:bodyPr>
          <a:lstStyle/>
          <a:p>
            <a:r>
              <a:rPr lang="en-US" sz="2400" b="1" dirty="0" smtClean="0"/>
              <a:t>Comparison</a:t>
            </a:r>
            <a:endParaRPr lang="en-NZ" sz="2400" b="1" dirty="0"/>
          </a:p>
        </p:txBody>
      </p:sp>
      <p:sp>
        <p:nvSpPr>
          <p:cNvPr id="11" name="Rectangle 10"/>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32444087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a:t>Comparison, Evaluation, </a:t>
            </a:r>
            <a:r>
              <a:rPr lang="en-GB" dirty="0" smtClean="0"/>
              <a:t>Statement: </a:t>
            </a:r>
            <a:r>
              <a:rPr lang="en-GB" sz="2200" dirty="0" smtClean="0"/>
              <a:t>Continued</a:t>
            </a:r>
            <a:r>
              <a:rPr lang="en-NZ" sz="2200" dirty="0"/>
              <a:t/>
            </a:r>
            <a:br>
              <a:rPr lang="en-NZ" sz="2200" dirty="0"/>
            </a:br>
            <a:endParaRPr lang="en-NZ" dirty="0"/>
          </a:p>
        </p:txBody>
      </p:sp>
      <p:sp>
        <p:nvSpPr>
          <p:cNvPr id="5" name="TextBox 4"/>
          <p:cNvSpPr txBox="1"/>
          <p:nvPr/>
        </p:nvSpPr>
        <p:spPr>
          <a:xfrm>
            <a:off x="1819274" y="1102162"/>
            <a:ext cx="5038725" cy="461665"/>
          </a:xfrm>
          <a:prstGeom prst="rect">
            <a:avLst/>
          </a:prstGeom>
          <a:noFill/>
        </p:spPr>
        <p:txBody>
          <a:bodyPr wrap="square" rtlCol="0">
            <a:spAutoFit/>
          </a:bodyPr>
          <a:lstStyle/>
          <a:p>
            <a:r>
              <a:rPr lang="en-NZ" sz="2400" b="1" dirty="0"/>
              <a:t>Commenting Conventions</a:t>
            </a:r>
            <a:endParaRPr lang="en-NZ" sz="2400" b="1" dirty="0"/>
          </a:p>
        </p:txBody>
      </p:sp>
      <p:sp>
        <p:nvSpPr>
          <p:cNvPr id="10" name="TextBox 9"/>
          <p:cNvSpPr txBox="1"/>
          <p:nvPr/>
        </p:nvSpPr>
        <p:spPr>
          <a:xfrm>
            <a:off x="2516623" y="2141252"/>
            <a:ext cx="7517501" cy="830997"/>
          </a:xfrm>
          <a:prstGeom prst="rect">
            <a:avLst/>
          </a:prstGeom>
          <a:noFill/>
        </p:spPr>
        <p:txBody>
          <a:bodyPr wrap="square" rtlCol="0">
            <a:spAutoFit/>
          </a:bodyPr>
          <a:lstStyle/>
          <a:p>
            <a:r>
              <a:rPr lang="en-US" sz="2400" dirty="0" smtClean="0"/>
              <a:t>I believe I used the most effective coding approach to comment single lines of code with the ‘//’.</a:t>
            </a:r>
            <a:endParaRPr lang="en-NZ" sz="2400" dirty="0"/>
          </a:p>
        </p:txBody>
      </p:sp>
      <p:sp>
        <p:nvSpPr>
          <p:cNvPr id="8" name="TextBox 7"/>
          <p:cNvSpPr txBox="1"/>
          <p:nvPr/>
        </p:nvSpPr>
        <p:spPr>
          <a:xfrm>
            <a:off x="2174604" y="1861424"/>
            <a:ext cx="5038725" cy="461665"/>
          </a:xfrm>
          <a:prstGeom prst="rect">
            <a:avLst/>
          </a:prstGeom>
          <a:noFill/>
        </p:spPr>
        <p:txBody>
          <a:bodyPr wrap="square" rtlCol="0">
            <a:spAutoFit/>
          </a:bodyPr>
          <a:lstStyle/>
          <a:p>
            <a:r>
              <a:rPr lang="en-US" sz="2400" b="1" dirty="0" smtClean="0"/>
              <a:t>Evaluation</a:t>
            </a:r>
            <a:endParaRPr lang="en-NZ" sz="2400" b="1" dirty="0"/>
          </a:p>
        </p:txBody>
      </p:sp>
      <p:sp>
        <p:nvSpPr>
          <p:cNvPr id="11" name="TextBox 10"/>
          <p:cNvSpPr txBox="1"/>
          <p:nvPr/>
        </p:nvSpPr>
        <p:spPr>
          <a:xfrm>
            <a:off x="2516623" y="3774495"/>
            <a:ext cx="7517501" cy="1200329"/>
          </a:xfrm>
          <a:prstGeom prst="rect">
            <a:avLst/>
          </a:prstGeom>
          <a:noFill/>
        </p:spPr>
        <p:txBody>
          <a:bodyPr wrap="square" rtlCol="0">
            <a:spAutoFit/>
          </a:bodyPr>
          <a:lstStyle/>
          <a:p>
            <a:r>
              <a:rPr lang="en-US" sz="2400" dirty="0" smtClean="0"/>
              <a:t>I could have possibly put the first comment in a block commen</a:t>
            </a:r>
            <a:r>
              <a:rPr lang="en-US" sz="2400" dirty="0" smtClean="0"/>
              <a:t>t (‘/* */’) as it was more than a single line comment.</a:t>
            </a:r>
            <a:r>
              <a:rPr lang="en-US" sz="2400" dirty="0" smtClean="0"/>
              <a:t> </a:t>
            </a:r>
            <a:endParaRPr lang="en-NZ" sz="2400" dirty="0"/>
          </a:p>
        </p:txBody>
      </p:sp>
      <p:sp>
        <p:nvSpPr>
          <p:cNvPr id="12" name="TextBox 11"/>
          <p:cNvSpPr txBox="1"/>
          <p:nvPr/>
        </p:nvSpPr>
        <p:spPr>
          <a:xfrm>
            <a:off x="2174604" y="3502759"/>
            <a:ext cx="5038725" cy="461665"/>
          </a:xfrm>
          <a:prstGeom prst="rect">
            <a:avLst/>
          </a:prstGeom>
          <a:noFill/>
        </p:spPr>
        <p:txBody>
          <a:bodyPr wrap="square" rtlCol="0">
            <a:spAutoFit/>
          </a:bodyPr>
          <a:lstStyle/>
          <a:p>
            <a:r>
              <a:rPr lang="en-US" sz="2400" b="1" dirty="0" smtClean="0"/>
              <a:t>Statement</a:t>
            </a:r>
            <a:endParaRPr lang="en-NZ" sz="2400" b="1" dirty="0"/>
          </a:p>
        </p:txBody>
      </p:sp>
      <p:sp>
        <p:nvSpPr>
          <p:cNvPr id="13" name="Rectangle 12"/>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4755768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Theory </a:t>
            </a:r>
            <a:r>
              <a:rPr lang="en-US" dirty="0" smtClean="0"/>
              <a:t>2</a:t>
            </a:r>
            <a:endParaRPr lang="en-NZ" dirty="0"/>
          </a:p>
        </p:txBody>
      </p:sp>
      <p:sp>
        <p:nvSpPr>
          <p:cNvPr id="5" name="Subtitle 4"/>
          <p:cNvSpPr>
            <a:spLocks noGrp="1"/>
          </p:cNvSpPr>
          <p:nvPr>
            <p:ph type="subTitle" idx="1"/>
          </p:nvPr>
        </p:nvSpPr>
        <p:spPr/>
        <p:txBody>
          <a:bodyPr/>
          <a:lstStyle/>
          <a:p>
            <a:r>
              <a:rPr lang="en-GB" dirty="0"/>
              <a:t>Produce and execute testing strategies at the systems level using a unit testing framework</a:t>
            </a:r>
            <a:endParaRPr lang="en-NZ" dirty="0"/>
          </a:p>
        </p:txBody>
      </p:sp>
    </p:spTree>
    <p:extLst>
      <p:ext uri="{BB962C8B-B14F-4D97-AF65-F5344CB8AC3E}">
        <p14:creationId xmlns:p14="http://schemas.microsoft.com/office/powerpoint/2010/main" val="2278721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8247"/>
            <a:ext cx="10717901" cy="1485900"/>
          </a:xfrm>
        </p:spPr>
        <p:txBody>
          <a:bodyPr/>
          <a:lstStyle/>
          <a:p>
            <a:pPr lvl="0"/>
            <a:r>
              <a:rPr lang="en-NZ" dirty="0" smtClean="0"/>
              <a:t>(3)</a:t>
            </a:r>
            <a:r>
              <a:rPr lang="en-NZ" dirty="0"/>
              <a:t> Actually works – is playable - updates</a:t>
            </a:r>
            <a:r>
              <a:rPr lang="en-NZ" dirty="0" smtClean="0"/>
              <a:t>!</a:t>
            </a:r>
            <a:endParaRPr lang="en-NZ" dirty="0"/>
          </a:p>
        </p:txBody>
      </p:sp>
      <p:sp>
        <p:nvSpPr>
          <p:cNvPr id="3" name="Content Placeholder 2"/>
          <p:cNvSpPr>
            <a:spLocks noGrp="1"/>
          </p:cNvSpPr>
          <p:nvPr>
            <p:ph idx="1"/>
          </p:nvPr>
        </p:nvSpPr>
        <p:spPr>
          <a:xfrm>
            <a:off x="1371600" y="1185483"/>
            <a:ext cx="9601200" cy="468664"/>
          </a:xfrm>
        </p:spPr>
        <p:txBody>
          <a:bodyPr>
            <a:normAutofit/>
          </a:bodyPr>
          <a:lstStyle/>
          <a:p>
            <a:r>
              <a:rPr lang="en-NZ" sz="1800" dirty="0" smtClean="0"/>
              <a:t>As seen in the previous video, the game works, is playable and updates.</a:t>
            </a:r>
            <a:endParaRPr lang="en-NZ" sz="180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916" y="1816038"/>
            <a:ext cx="2111978" cy="4467428"/>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590" y="3832061"/>
            <a:ext cx="4985354" cy="292301"/>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108" y="4900455"/>
            <a:ext cx="3860595" cy="889651"/>
          </a:xfrm>
          <a:prstGeom prst="rect">
            <a:avLst/>
          </a:prstGeom>
        </p:spPr>
      </p:pic>
      <p:sp>
        <p:nvSpPr>
          <p:cNvPr id="11" name="Rectangle 10"/>
          <p:cNvSpPr/>
          <p:nvPr/>
        </p:nvSpPr>
        <p:spPr>
          <a:xfrm>
            <a:off x="3172709" y="1816038"/>
            <a:ext cx="3341379" cy="2308324"/>
          </a:xfrm>
          <a:prstGeom prst="rect">
            <a:avLst/>
          </a:prstGeom>
        </p:spPr>
        <p:txBody>
          <a:bodyPr wrap="square">
            <a:spAutoFit/>
          </a:bodyPr>
          <a:lstStyle/>
          <a:p>
            <a:pPr lvl="0"/>
            <a:r>
              <a:rPr lang="en-NZ" sz="1600" dirty="0" smtClean="0"/>
              <a:t>For the grid to exist it needs to be created based from a string of chars(parts) that each represent a different player piece. The different parts are added to the grid through the </a:t>
            </a:r>
            <a:r>
              <a:rPr lang="en-NZ" sz="1600" dirty="0" err="1" smtClean="0"/>
              <a:t>GridLoad</a:t>
            </a:r>
            <a:r>
              <a:rPr lang="en-NZ" sz="1600" dirty="0" smtClean="0"/>
              <a:t>() function which is in the game model. The level is created statically in the game model as seen here.</a:t>
            </a:r>
          </a:p>
        </p:txBody>
      </p:sp>
      <p:sp>
        <p:nvSpPr>
          <p:cNvPr id="15" name="Rectangle 14"/>
          <p:cNvSpPr/>
          <p:nvPr/>
        </p:nvSpPr>
        <p:spPr>
          <a:xfrm>
            <a:off x="4458650" y="4811165"/>
            <a:ext cx="3341379" cy="1569660"/>
          </a:xfrm>
          <a:prstGeom prst="rect">
            <a:avLst/>
          </a:prstGeom>
        </p:spPr>
        <p:txBody>
          <a:bodyPr wrap="square">
            <a:spAutoFit/>
          </a:bodyPr>
          <a:lstStyle/>
          <a:p>
            <a:pPr lvl="0"/>
            <a:r>
              <a:rPr lang="en-NZ" sz="1600" dirty="0" smtClean="0"/>
              <a:t>When the Form is executed the Go() function of the controller is called. This loads the string. Loads the Grid based off the string and then builds the level to the view so that is can be visually displayed.</a:t>
            </a:r>
          </a:p>
        </p:txBody>
      </p:sp>
      <p:sp>
        <p:nvSpPr>
          <p:cNvPr id="16" name="Rectangle 15"/>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191031717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fontScale="90000"/>
          </a:bodyPr>
          <a:lstStyle/>
          <a:p>
            <a:r>
              <a:rPr lang="en-GB" dirty="0" smtClean="0"/>
              <a:t>Statement of Theory</a:t>
            </a:r>
            <a:r>
              <a:rPr lang="en-NZ" dirty="0"/>
              <a:t/>
            </a:r>
            <a:br>
              <a:rPr lang="en-NZ" dirty="0"/>
            </a:br>
            <a:endParaRPr lang="en-NZ" dirty="0"/>
          </a:p>
        </p:txBody>
      </p:sp>
      <p:sp>
        <p:nvSpPr>
          <p:cNvPr id="3" name="Content Placeholder 2"/>
          <p:cNvSpPr>
            <a:spLocks noGrp="1"/>
          </p:cNvSpPr>
          <p:nvPr>
            <p:ph idx="1"/>
          </p:nvPr>
        </p:nvSpPr>
        <p:spPr>
          <a:xfrm>
            <a:off x="1371600" y="1419225"/>
            <a:ext cx="9601200" cy="3581400"/>
          </a:xfrm>
        </p:spPr>
        <p:txBody>
          <a:bodyPr/>
          <a:lstStyle/>
          <a:p>
            <a:pPr lvl="0"/>
            <a:r>
              <a:rPr lang="en-GB" dirty="0"/>
              <a:t>Writing unit tests before you write the code is recommended as it makes you think through exactly what you want to do. A unit test is a method that invokes methods in the system under test and verifies the results. A unit test is usually written by a developer, who ideally writes the test either shortly before or not long after the code under test is written.</a:t>
            </a:r>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2</a:t>
            </a:r>
            <a:endParaRPr lang="en-NZ" sz="1400" dirty="0"/>
          </a:p>
        </p:txBody>
      </p:sp>
    </p:spTree>
    <p:extLst>
      <p:ext uri="{BB962C8B-B14F-4D97-AF65-F5344CB8AC3E}">
        <p14:creationId xmlns:p14="http://schemas.microsoft.com/office/powerpoint/2010/main" val="205572579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fontScale="90000"/>
          </a:bodyPr>
          <a:lstStyle/>
          <a:p>
            <a:r>
              <a:rPr lang="en-GB" dirty="0" smtClean="0"/>
              <a:t>Credible Reference </a:t>
            </a:r>
            <a:r>
              <a:rPr lang="en-NZ" dirty="0"/>
              <a:t/>
            </a:r>
            <a:br>
              <a:rPr lang="en-NZ" dirty="0"/>
            </a:br>
            <a:endParaRPr lang="en-NZ" dirty="0"/>
          </a:p>
        </p:txBody>
      </p:sp>
      <p:sp>
        <p:nvSpPr>
          <p:cNvPr id="3" name="Content Placeholder 2"/>
          <p:cNvSpPr>
            <a:spLocks noGrp="1"/>
          </p:cNvSpPr>
          <p:nvPr>
            <p:ph idx="1"/>
          </p:nvPr>
        </p:nvSpPr>
        <p:spPr>
          <a:xfrm>
            <a:off x="1371600" y="1419225"/>
            <a:ext cx="9601200" cy="3581400"/>
          </a:xfrm>
        </p:spPr>
        <p:txBody>
          <a:bodyPr/>
          <a:lstStyle/>
          <a:p>
            <a:pPr lvl="0"/>
            <a:r>
              <a:rPr lang="en-NZ" u="sng" dirty="0">
                <a:hlinkClick r:id="rId2"/>
              </a:rPr>
              <a:t>https://</a:t>
            </a:r>
            <a:r>
              <a:rPr lang="en-NZ" u="sng" dirty="0" smtClean="0">
                <a:hlinkClick r:id="rId2"/>
              </a:rPr>
              <a:t>msdn.microsoft.com/en-us/library/jj159340.aspx</a:t>
            </a:r>
            <a:endParaRPr lang="en-NZ" u="sng" dirty="0" smtClean="0"/>
          </a:p>
          <a:p>
            <a:r>
              <a:rPr lang="en-US" dirty="0"/>
              <a:t>Unit tests in Visual Studio</a:t>
            </a:r>
          </a:p>
          <a:p>
            <a:r>
              <a:rPr lang="en-NZ" dirty="0"/>
              <a:t>Test-first development</a:t>
            </a:r>
          </a:p>
          <a:p>
            <a:pPr lvl="0"/>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2</a:t>
            </a:r>
            <a:endParaRPr lang="en-NZ" sz="1400" dirty="0"/>
          </a:p>
        </p:txBody>
      </p:sp>
    </p:spTree>
    <p:extLst>
      <p:ext uri="{BB962C8B-B14F-4D97-AF65-F5344CB8AC3E}">
        <p14:creationId xmlns:p14="http://schemas.microsoft.com/office/powerpoint/2010/main" val="26796124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fontScale="90000"/>
          </a:bodyPr>
          <a:lstStyle/>
          <a:p>
            <a:r>
              <a:rPr lang="en-GB" dirty="0" smtClean="0"/>
              <a:t>What I Have Done </a:t>
            </a:r>
            <a:r>
              <a:rPr lang="en-NZ" dirty="0"/>
              <a:t/>
            </a:r>
            <a:br>
              <a:rPr lang="en-NZ" dirty="0"/>
            </a:br>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2</a:t>
            </a:r>
            <a:endParaRPr lang="en-NZ" sz="1400" dirty="0"/>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906" y="982902"/>
            <a:ext cx="1652646" cy="5721209"/>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766" y="1712867"/>
            <a:ext cx="5082257" cy="4261277"/>
          </a:xfrm>
          <a:prstGeom prst="rect">
            <a:avLst/>
          </a:prstGeom>
        </p:spPr>
      </p:pic>
      <p:sp>
        <p:nvSpPr>
          <p:cNvPr id="9" name="Rectangle 8"/>
          <p:cNvSpPr/>
          <p:nvPr/>
        </p:nvSpPr>
        <p:spPr>
          <a:xfrm>
            <a:off x="8153990" y="2490366"/>
            <a:ext cx="3830314" cy="2585323"/>
          </a:xfrm>
          <a:prstGeom prst="rect">
            <a:avLst/>
          </a:prstGeom>
        </p:spPr>
        <p:txBody>
          <a:bodyPr wrap="square">
            <a:spAutoFit/>
          </a:bodyPr>
          <a:lstStyle/>
          <a:p>
            <a:r>
              <a:rPr lang="en-US" dirty="0" smtClean="0"/>
              <a:t>Unit testing was the quickest way to test the model without creating the view. </a:t>
            </a:r>
          </a:p>
          <a:p>
            <a:endParaRPr lang="en-US" dirty="0" smtClean="0"/>
          </a:p>
          <a:p>
            <a:r>
              <a:rPr lang="en-US" dirty="0" smtClean="0"/>
              <a:t>I used unit tests to test things like player movement and grid creation</a:t>
            </a:r>
          </a:p>
          <a:p>
            <a:endParaRPr lang="en-US" dirty="0"/>
          </a:p>
          <a:p>
            <a:r>
              <a:rPr lang="en-US" dirty="0" smtClean="0"/>
              <a:t>I wrote my test units using the arrange, act, assert method.</a:t>
            </a:r>
            <a:endParaRPr lang="en-NZ" dirty="0"/>
          </a:p>
        </p:txBody>
      </p:sp>
    </p:spTree>
    <p:extLst>
      <p:ext uri="{BB962C8B-B14F-4D97-AF65-F5344CB8AC3E}">
        <p14:creationId xmlns:p14="http://schemas.microsoft.com/office/powerpoint/2010/main" val="28509265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fontScale="90000"/>
          </a:bodyPr>
          <a:lstStyle/>
          <a:p>
            <a:r>
              <a:rPr lang="en-GB" dirty="0" smtClean="0"/>
              <a:t>Comparison, Evaluation, Statement</a:t>
            </a:r>
            <a:r>
              <a:rPr lang="en-NZ" dirty="0"/>
              <a:t/>
            </a:r>
            <a:br>
              <a:rPr lang="en-NZ" dirty="0"/>
            </a:br>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2</a:t>
            </a:r>
            <a:endParaRPr lang="en-NZ" sz="140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41" y="1652388"/>
            <a:ext cx="5082257" cy="4261277"/>
          </a:xfrm>
          <a:prstGeom prst="rect">
            <a:avLst/>
          </a:prstGeom>
        </p:spPr>
      </p:pic>
      <p:sp>
        <p:nvSpPr>
          <p:cNvPr id="9" name="Rectangle 8"/>
          <p:cNvSpPr/>
          <p:nvPr/>
        </p:nvSpPr>
        <p:spPr>
          <a:xfrm>
            <a:off x="6770251" y="2582697"/>
            <a:ext cx="4858003" cy="1477328"/>
          </a:xfrm>
          <a:prstGeom prst="rect">
            <a:avLst/>
          </a:prstGeom>
        </p:spPr>
        <p:txBody>
          <a:bodyPr wrap="square">
            <a:spAutoFit/>
          </a:bodyPr>
          <a:lstStyle/>
          <a:p>
            <a:r>
              <a:rPr lang="en-US" dirty="0" smtClean="0"/>
              <a:t>Another approach would be to create the view for the model and then use debugging and lots of different values until you got something to work. This is a slow approach and definitely not as good as unit testing.</a:t>
            </a:r>
            <a:endParaRPr lang="en-NZ" dirty="0"/>
          </a:p>
        </p:txBody>
      </p:sp>
      <p:sp>
        <p:nvSpPr>
          <p:cNvPr id="10" name="TextBox 9"/>
          <p:cNvSpPr txBox="1"/>
          <p:nvPr/>
        </p:nvSpPr>
        <p:spPr>
          <a:xfrm>
            <a:off x="5834441" y="2985173"/>
            <a:ext cx="523876" cy="461665"/>
          </a:xfrm>
          <a:prstGeom prst="rect">
            <a:avLst/>
          </a:prstGeom>
          <a:noFill/>
        </p:spPr>
        <p:txBody>
          <a:bodyPr wrap="square" rtlCol="0">
            <a:spAutoFit/>
          </a:bodyPr>
          <a:lstStyle/>
          <a:p>
            <a:r>
              <a:rPr lang="en-US" sz="2400" b="1" dirty="0" smtClean="0"/>
              <a:t>VS</a:t>
            </a:r>
            <a:endParaRPr lang="en-NZ" sz="2400" b="1" dirty="0"/>
          </a:p>
        </p:txBody>
      </p:sp>
      <p:sp>
        <p:nvSpPr>
          <p:cNvPr id="11" name="TextBox 10"/>
          <p:cNvSpPr txBox="1"/>
          <p:nvPr/>
        </p:nvSpPr>
        <p:spPr>
          <a:xfrm>
            <a:off x="6589529" y="2262041"/>
            <a:ext cx="5038725" cy="461665"/>
          </a:xfrm>
          <a:prstGeom prst="rect">
            <a:avLst/>
          </a:prstGeom>
          <a:noFill/>
        </p:spPr>
        <p:txBody>
          <a:bodyPr wrap="square" rtlCol="0">
            <a:spAutoFit/>
          </a:bodyPr>
          <a:lstStyle/>
          <a:p>
            <a:r>
              <a:rPr lang="en-US" sz="2400" b="1" dirty="0" smtClean="0"/>
              <a:t>Comparison</a:t>
            </a:r>
            <a:endParaRPr lang="en-NZ" sz="2400" b="1" dirty="0"/>
          </a:p>
        </p:txBody>
      </p:sp>
    </p:spTree>
    <p:extLst>
      <p:ext uri="{BB962C8B-B14F-4D97-AF65-F5344CB8AC3E}">
        <p14:creationId xmlns:p14="http://schemas.microsoft.com/office/powerpoint/2010/main" val="3036105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fontScale="90000"/>
          </a:bodyPr>
          <a:lstStyle/>
          <a:p>
            <a:r>
              <a:rPr lang="en-GB" dirty="0" smtClean="0"/>
              <a:t>Comparison, Evaluation, Statement: </a:t>
            </a:r>
            <a:r>
              <a:rPr lang="en-GB" sz="2200" dirty="0" smtClean="0"/>
              <a:t>Continued</a:t>
            </a:r>
            <a:r>
              <a:rPr lang="en-NZ" dirty="0"/>
              <a:t/>
            </a:r>
            <a:br>
              <a:rPr lang="en-NZ" dirty="0"/>
            </a:br>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2</a:t>
            </a:r>
            <a:endParaRPr lang="en-NZ" sz="1400" dirty="0"/>
          </a:p>
        </p:txBody>
      </p:sp>
      <p:sp>
        <p:nvSpPr>
          <p:cNvPr id="9" name="Rectangle 8"/>
          <p:cNvSpPr/>
          <p:nvPr/>
        </p:nvSpPr>
        <p:spPr>
          <a:xfrm>
            <a:off x="2228596" y="1794452"/>
            <a:ext cx="7692239" cy="1477328"/>
          </a:xfrm>
          <a:prstGeom prst="rect">
            <a:avLst/>
          </a:prstGeom>
        </p:spPr>
        <p:txBody>
          <a:bodyPr wrap="square">
            <a:spAutoFit/>
          </a:bodyPr>
          <a:lstStyle/>
          <a:p>
            <a:r>
              <a:rPr lang="en-US" dirty="0" smtClean="0"/>
              <a:t>Unit testing is a fast and efficient way to test sections of code to be sure that it does as intended. It is important </a:t>
            </a:r>
            <a:r>
              <a:rPr lang="en-US" dirty="0"/>
              <a:t>to </a:t>
            </a:r>
            <a:r>
              <a:rPr lang="en-US" dirty="0" smtClean="0"/>
              <a:t>not </a:t>
            </a:r>
            <a:r>
              <a:rPr lang="en-US" dirty="0"/>
              <a:t>be tempted to make one test method exercise more than one aspect of the unit's behavior. Doing so leads to tests that are difficult to read and update. It can also lead to confusion when you are interpreting a failure.</a:t>
            </a:r>
            <a:endParaRPr lang="en-US" dirty="0" smtClean="0"/>
          </a:p>
        </p:txBody>
      </p:sp>
      <p:sp>
        <p:nvSpPr>
          <p:cNvPr id="6" name="TextBox 5"/>
          <p:cNvSpPr txBox="1"/>
          <p:nvPr/>
        </p:nvSpPr>
        <p:spPr>
          <a:xfrm>
            <a:off x="2061315" y="1473007"/>
            <a:ext cx="5038725" cy="461665"/>
          </a:xfrm>
          <a:prstGeom prst="rect">
            <a:avLst/>
          </a:prstGeom>
          <a:noFill/>
        </p:spPr>
        <p:txBody>
          <a:bodyPr wrap="square" rtlCol="0">
            <a:spAutoFit/>
          </a:bodyPr>
          <a:lstStyle/>
          <a:p>
            <a:r>
              <a:rPr lang="en-US" sz="2400" b="1" dirty="0" smtClean="0"/>
              <a:t>Evaluation</a:t>
            </a:r>
            <a:endParaRPr lang="en-NZ" sz="2400" b="1" dirty="0"/>
          </a:p>
        </p:txBody>
      </p:sp>
      <p:sp>
        <p:nvSpPr>
          <p:cNvPr id="7" name="Rectangle 6"/>
          <p:cNvSpPr/>
          <p:nvPr/>
        </p:nvSpPr>
        <p:spPr>
          <a:xfrm>
            <a:off x="2228596" y="4079885"/>
            <a:ext cx="7692239" cy="1200329"/>
          </a:xfrm>
          <a:prstGeom prst="rect">
            <a:avLst/>
          </a:prstGeom>
        </p:spPr>
        <p:txBody>
          <a:bodyPr wrap="square">
            <a:spAutoFit/>
          </a:bodyPr>
          <a:lstStyle/>
          <a:p>
            <a:r>
              <a:rPr lang="en-US" dirty="0" smtClean="0"/>
              <a:t>It would have been good to test a more wide range of possibilities to get a more extensive idea on the possibilities of the model. It would also have benefited me if I had forethought the model before starting and then being unsure on what to unit test.</a:t>
            </a:r>
          </a:p>
        </p:txBody>
      </p:sp>
      <p:sp>
        <p:nvSpPr>
          <p:cNvPr id="10" name="TextBox 9"/>
          <p:cNvSpPr txBox="1"/>
          <p:nvPr/>
        </p:nvSpPr>
        <p:spPr>
          <a:xfrm>
            <a:off x="2061315" y="3758440"/>
            <a:ext cx="5038725" cy="461665"/>
          </a:xfrm>
          <a:prstGeom prst="rect">
            <a:avLst/>
          </a:prstGeom>
          <a:noFill/>
        </p:spPr>
        <p:txBody>
          <a:bodyPr wrap="square" rtlCol="0">
            <a:spAutoFit/>
          </a:bodyPr>
          <a:lstStyle/>
          <a:p>
            <a:r>
              <a:rPr lang="en-US" sz="2400" b="1" dirty="0" smtClean="0"/>
              <a:t>Statement</a:t>
            </a:r>
            <a:endParaRPr lang="en-NZ" sz="2400" b="1" dirty="0"/>
          </a:p>
        </p:txBody>
      </p:sp>
    </p:spTree>
    <p:extLst>
      <p:ext uri="{BB962C8B-B14F-4D97-AF65-F5344CB8AC3E}">
        <p14:creationId xmlns:p14="http://schemas.microsoft.com/office/powerpoint/2010/main" val="191710135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Theory 3</a:t>
            </a:r>
            <a:endParaRPr lang="en-NZ" dirty="0"/>
          </a:p>
        </p:txBody>
      </p:sp>
      <p:sp>
        <p:nvSpPr>
          <p:cNvPr id="5" name="Subtitle 4"/>
          <p:cNvSpPr>
            <a:spLocks noGrp="1"/>
          </p:cNvSpPr>
          <p:nvPr>
            <p:ph type="subTitle" idx="1"/>
          </p:nvPr>
        </p:nvSpPr>
        <p:spPr/>
        <p:txBody>
          <a:bodyPr/>
          <a:lstStyle/>
          <a:p>
            <a:r>
              <a:rPr lang="en-NZ" dirty="0"/>
              <a:t>Describe and use common Design Patterns, Algorithms and programming language Idioms.</a:t>
            </a:r>
            <a:endParaRPr lang="en-NZ" dirty="0"/>
          </a:p>
        </p:txBody>
      </p:sp>
    </p:spTree>
    <p:extLst>
      <p:ext uri="{BB962C8B-B14F-4D97-AF65-F5344CB8AC3E}">
        <p14:creationId xmlns:p14="http://schemas.microsoft.com/office/powerpoint/2010/main" val="13126190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fontScale="90000"/>
          </a:bodyPr>
          <a:lstStyle/>
          <a:p>
            <a:r>
              <a:rPr lang="en-GB" dirty="0" smtClean="0"/>
              <a:t>Statement of Theory</a:t>
            </a:r>
            <a:r>
              <a:rPr lang="en-NZ" dirty="0"/>
              <a:t/>
            </a:r>
            <a:br>
              <a:rPr lang="en-NZ" dirty="0"/>
            </a:br>
            <a:endParaRPr lang="en-NZ" dirty="0"/>
          </a:p>
        </p:txBody>
      </p:sp>
      <p:sp>
        <p:nvSpPr>
          <p:cNvPr id="3" name="Content Placeholder 2"/>
          <p:cNvSpPr>
            <a:spLocks noGrp="1"/>
          </p:cNvSpPr>
          <p:nvPr>
            <p:ph idx="1"/>
          </p:nvPr>
        </p:nvSpPr>
        <p:spPr>
          <a:xfrm>
            <a:off x="1371600" y="1419225"/>
            <a:ext cx="9601200" cy="3581400"/>
          </a:xfrm>
        </p:spPr>
        <p:txBody>
          <a:bodyPr/>
          <a:lstStyle/>
          <a:p>
            <a:pPr lvl="0"/>
            <a:r>
              <a:rPr lang="en-US" dirty="0"/>
              <a:t>The Model-View-Controller (MVC) pattern separates the modeling of the domain, the presentation, and the actions based on user input into three separate classes [Burbeck92]:</a:t>
            </a:r>
          </a:p>
          <a:p>
            <a:pPr lvl="0"/>
            <a:r>
              <a:rPr lang="en-US" sz="2400" b="1" dirty="0"/>
              <a:t>Model</a:t>
            </a:r>
            <a:r>
              <a:rPr lang="en-US" dirty="0"/>
              <a:t>. The model manages the behavior and data of the application domain, responds to requests for information about its state (usually from the view), and responds to instructions to change state (usually from the controller).</a:t>
            </a:r>
          </a:p>
          <a:p>
            <a:pPr lvl="0"/>
            <a:r>
              <a:rPr lang="en-US" sz="2400" b="1" dirty="0"/>
              <a:t>View</a:t>
            </a:r>
            <a:r>
              <a:rPr lang="en-US" dirty="0"/>
              <a:t>. The view manages the display of information.</a:t>
            </a:r>
          </a:p>
          <a:p>
            <a:pPr lvl="0"/>
            <a:r>
              <a:rPr lang="en-US" sz="2400" b="1" dirty="0"/>
              <a:t>Controller</a:t>
            </a:r>
            <a:r>
              <a:rPr lang="en-US" dirty="0"/>
              <a:t>. The controller interprets the mouse and keyboard inputs from the user, informing the model and/or the view to change as appropriate.</a:t>
            </a:r>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3</a:t>
            </a:r>
            <a:endParaRPr lang="en-NZ" sz="1400" dirty="0"/>
          </a:p>
        </p:txBody>
      </p:sp>
    </p:spTree>
    <p:extLst>
      <p:ext uri="{BB962C8B-B14F-4D97-AF65-F5344CB8AC3E}">
        <p14:creationId xmlns:p14="http://schemas.microsoft.com/office/powerpoint/2010/main" val="41998075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fontScale="90000"/>
          </a:bodyPr>
          <a:lstStyle/>
          <a:p>
            <a:r>
              <a:rPr lang="en-GB" dirty="0" smtClean="0"/>
              <a:t>Credible Reference </a:t>
            </a:r>
            <a:r>
              <a:rPr lang="en-NZ" dirty="0"/>
              <a:t/>
            </a:r>
            <a:br>
              <a:rPr lang="en-NZ" dirty="0"/>
            </a:br>
            <a:endParaRPr lang="en-NZ" dirty="0"/>
          </a:p>
        </p:txBody>
      </p:sp>
      <p:sp>
        <p:nvSpPr>
          <p:cNvPr id="3" name="Content Placeholder 2"/>
          <p:cNvSpPr>
            <a:spLocks noGrp="1"/>
          </p:cNvSpPr>
          <p:nvPr>
            <p:ph idx="1"/>
          </p:nvPr>
        </p:nvSpPr>
        <p:spPr>
          <a:xfrm>
            <a:off x="1371600" y="1419225"/>
            <a:ext cx="9601200" cy="3581400"/>
          </a:xfrm>
        </p:spPr>
        <p:txBody>
          <a:bodyPr/>
          <a:lstStyle/>
          <a:p>
            <a:pPr lvl="0"/>
            <a:r>
              <a:rPr lang="en-NZ" u="sng" dirty="0">
                <a:hlinkClick r:id="rId2"/>
              </a:rPr>
              <a:t>https://</a:t>
            </a:r>
            <a:r>
              <a:rPr lang="en-NZ" u="sng" dirty="0" smtClean="0">
                <a:hlinkClick r:id="rId2"/>
              </a:rPr>
              <a:t>msdn.microsoft.com/en-us/library/ff649643.aspx</a:t>
            </a:r>
            <a:endParaRPr lang="en-NZ" u="sng" dirty="0" smtClean="0"/>
          </a:p>
          <a:p>
            <a:r>
              <a:rPr lang="en-NZ" dirty="0" smtClean="0"/>
              <a:t>Solution</a:t>
            </a:r>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3</a:t>
            </a:r>
            <a:endParaRPr lang="en-NZ" sz="1400" dirty="0"/>
          </a:p>
        </p:txBody>
      </p:sp>
    </p:spTree>
    <p:extLst>
      <p:ext uri="{BB962C8B-B14F-4D97-AF65-F5344CB8AC3E}">
        <p14:creationId xmlns:p14="http://schemas.microsoft.com/office/powerpoint/2010/main" val="88720267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fontScale="90000"/>
          </a:bodyPr>
          <a:lstStyle/>
          <a:p>
            <a:r>
              <a:rPr lang="en-GB" dirty="0" smtClean="0"/>
              <a:t>What I Have Done </a:t>
            </a:r>
            <a:r>
              <a:rPr lang="en-NZ" dirty="0"/>
              <a:t/>
            </a:r>
            <a:br>
              <a:rPr lang="en-NZ" dirty="0"/>
            </a:br>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3</a:t>
            </a:r>
            <a:endParaRPr lang="en-NZ" sz="1400" dirty="0"/>
          </a:p>
        </p:txBody>
      </p:sp>
      <p:sp>
        <p:nvSpPr>
          <p:cNvPr id="9" name="Rectangle 8"/>
          <p:cNvSpPr/>
          <p:nvPr/>
        </p:nvSpPr>
        <p:spPr>
          <a:xfrm>
            <a:off x="1722710" y="4573681"/>
            <a:ext cx="849040" cy="369332"/>
          </a:xfrm>
          <a:prstGeom prst="rect">
            <a:avLst/>
          </a:prstGeom>
        </p:spPr>
        <p:txBody>
          <a:bodyPr wrap="square">
            <a:spAutoFit/>
          </a:bodyPr>
          <a:lstStyle/>
          <a:p>
            <a:r>
              <a:rPr lang="en-US" dirty="0" smtClean="0"/>
              <a:t>Model</a:t>
            </a:r>
            <a:endParaRPr lang="en-NZ" dirty="0"/>
          </a:p>
        </p:txBody>
      </p:sp>
      <p:pic>
        <p:nvPicPr>
          <p:cNvPr id="3" name="Picture 2" descr="Screen Clipping"/>
          <p:cNvPicPr>
            <a:picLocks noChangeAspect="1"/>
          </p:cNvPicPr>
          <p:nvPr/>
        </p:nvPicPr>
        <p:blipFill rotWithShape="1">
          <a:blip r:embed="rId2">
            <a:extLst>
              <a:ext uri="{28A0092B-C50C-407E-A947-70E740481C1C}">
                <a14:useLocalDpi xmlns:a14="http://schemas.microsoft.com/office/drawing/2010/main" val="0"/>
              </a:ext>
            </a:extLst>
          </a:blip>
          <a:srcRect r="17113" b="20030"/>
          <a:stretch/>
        </p:blipFill>
        <p:spPr>
          <a:xfrm>
            <a:off x="671000" y="2020470"/>
            <a:ext cx="3139000" cy="2553211"/>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920" y="2020470"/>
            <a:ext cx="3157665" cy="2553211"/>
          </a:xfrm>
          <a:prstGeom prst="rect">
            <a:avLst/>
          </a:prstGeom>
        </p:spPr>
      </p:pic>
      <p:pic>
        <p:nvPicPr>
          <p:cNvPr id="6" name="Picture 5"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505" y="1837657"/>
            <a:ext cx="4856515" cy="2918836"/>
          </a:xfrm>
          <a:prstGeom prst="rect">
            <a:avLst/>
          </a:prstGeom>
        </p:spPr>
      </p:pic>
      <p:sp>
        <p:nvSpPr>
          <p:cNvPr id="10" name="Rectangle 9"/>
          <p:cNvSpPr/>
          <p:nvPr/>
        </p:nvSpPr>
        <p:spPr>
          <a:xfrm>
            <a:off x="4932635" y="4571827"/>
            <a:ext cx="849040" cy="369332"/>
          </a:xfrm>
          <a:prstGeom prst="rect">
            <a:avLst/>
          </a:prstGeom>
        </p:spPr>
        <p:txBody>
          <a:bodyPr wrap="square">
            <a:spAutoFit/>
          </a:bodyPr>
          <a:lstStyle/>
          <a:p>
            <a:r>
              <a:rPr lang="en-US" dirty="0" smtClean="0"/>
              <a:t>View</a:t>
            </a:r>
            <a:endParaRPr lang="en-NZ" dirty="0"/>
          </a:p>
        </p:txBody>
      </p:sp>
      <p:sp>
        <p:nvSpPr>
          <p:cNvPr id="11" name="Rectangle 10"/>
          <p:cNvSpPr/>
          <p:nvPr/>
        </p:nvSpPr>
        <p:spPr>
          <a:xfrm>
            <a:off x="8554048" y="4756493"/>
            <a:ext cx="2771158" cy="646331"/>
          </a:xfrm>
          <a:prstGeom prst="rect">
            <a:avLst/>
          </a:prstGeom>
        </p:spPr>
        <p:txBody>
          <a:bodyPr wrap="square">
            <a:spAutoFit/>
          </a:bodyPr>
          <a:lstStyle/>
          <a:p>
            <a:r>
              <a:rPr lang="en-US" dirty="0" smtClean="0"/>
              <a:t>Controller – </a:t>
            </a:r>
            <a:r>
              <a:rPr lang="en-US" dirty="0" smtClean="0"/>
              <a:t>has reference to the model and view</a:t>
            </a:r>
            <a:endParaRPr lang="en-NZ" dirty="0"/>
          </a:p>
        </p:txBody>
      </p:sp>
      <p:sp>
        <p:nvSpPr>
          <p:cNvPr id="12" name="Rectangle 11"/>
          <p:cNvSpPr/>
          <p:nvPr/>
        </p:nvSpPr>
        <p:spPr>
          <a:xfrm>
            <a:off x="7443787" y="2409825"/>
            <a:ext cx="495301" cy="142875"/>
          </a:xfrm>
          <a:prstGeom prst="rect">
            <a:avLst/>
          </a:prstGeom>
          <a:solidFill>
            <a:srgbClr val="FFFF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p:cNvSpPr/>
          <p:nvPr/>
        </p:nvSpPr>
        <p:spPr>
          <a:xfrm>
            <a:off x="7739062" y="2981993"/>
            <a:ext cx="700088" cy="80295"/>
          </a:xfrm>
          <a:prstGeom prst="rect">
            <a:avLst/>
          </a:prstGeom>
          <a:solidFill>
            <a:srgbClr val="FFFF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Rectangle 13"/>
          <p:cNvSpPr/>
          <p:nvPr/>
        </p:nvSpPr>
        <p:spPr>
          <a:xfrm>
            <a:off x="7691437" y="3411286"/>
            <a:ext cx="1000126" cy="389189"/>
          </a:xfrm>
          <a:prstGeom prst="rect">
            <a:avLst/>
          </a:prstGeom>
          <a:solidFill>
            <a:srgbClr val="FFFF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p:cNvSpPr/>
          <p:nvPr/>
        </p:nvSpPr>
        <p:spPr>
          <a:xfrm>
            <a:off x="1006282" y="5346376"/>
            <a:ext cx="5607435" cy="923330"/>
          </a:xfrm>
          <a:prstGeom prst="rect">
            <a:avLst/>
          </a:prstGeom>
        </p:spPr>
        <p:txBody>
          <a:bodyPr wrap="square">
            <a:spAutoFit/>
          </a:bodyPr>
          <a:lstStyle/>
          <a:p>
            <a:r>
              <a:rPr lang="en-NZ" dirty="0" smtClean="0"/>
              <a:t>I have a model which managers the data, a view that displays the information and a controller that interprets the input. This helps with readability.</a:t>
            </a:r>
            <a:endParaRPr lang="en-NZ" dirty="0"/>
          </a:p>
        </p:txBody>
      </p:sp>
    </p:spTree>
    <p:extLst>
      <p:ext uri="{BB962C8B-B14F-4D97-AF65-F5344CB8AC3E}">
        <p14:creationId xmlns:p14="http://schemas.microsoft.com/office/powerpoint/2010/main" val="60469455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a:bodyPr>
          <a:lstStyle/>
          <a:p>
            <a:r>
              <a:rPr lang="en-NZ" dirty="0" smtClean="0"/>
              <a:t>Comparison, Evaluation, Statement</a:t>
            </a:r>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3</a:t>
            </a:r>
            <a:endParaRPr lang="en-NZ" sz="1400" dirty="0"/>
          </a:p>
        </p:txBody>
      </p:sp>
      <p:sp>
        <p:nvSpPr>
          <p:cNvPr id="15" name="Rectangle 14"/>
          <p:cNvSpPr/>
          <p:nvPr/>
        </p:nvSpPr>
        <p:spPr>
          <a:xfrm>
            <a:off x="1798243" y="1708737"/>
            <a:ext cx="6879032" cy="923330"/>
          </a:xfrm>
          <a:prstGeom prst="rect">
            <a:avLst/>
          </a:prstGeom>
        </p:spPr>
        <p:txBody>
          <a:bodyPr wrap="square">
            <a:spAutoFit/>
          </a:bodyPr>
          <a:lstStyle/>
          <a:p>
            <a:r>
              <a:rPr lang="en-NZ" dirty="0" smtClean="0"/>
              <a:t>An alternative to MVC is to not use separate files. This would mean having all the data, input interpretation and the display in one file. This would not make the code very reusable. </a:t>
            </a:r>
            <a:endParaRPr lang="en-NZ" dirty="0"/>
          </a:p>
        </p:txBody>
      </p:sp>
      <p:sp>
        <p:nvSpPr>
          <p:cNvPr id="16" name="TextBox 15"/>
          <p:cNvSpPr txBox="1"/>
          <p:nvPr/>
        </p:nvSpPr>
        <p:spPr>
          <a:xfrm>
            <a:off x="1450580" y="1387282"/>
            <a:ext cx="5038725" cy="461665"/>
          </a:xfrm>
          <a:prstGeom prst="rect">
            <a:avLst/>
          </a:prstGeom>
          <a:noFill/>
        </p:spPr>
        <p:txBody>
          <a:bodyPr wrap="square" rtlCol="0">
            <a:spAutoFit/>
          </a:bodyPr>
          <a:lstStyle/>
          <a:p>
            <a:r>
              <a:rPr lang="en-US" sz="2400" b="1" dirty="0" smtClean="0"/>
              <a:t>Comparison</a:t>
            </a:r>
            <a:endParaRPr lang="en-NZ" sz="2400" b="1" dirty="0"/>
          </a:p>
        </p:txBody>
      </p:sp>
      <p:sp>
        <p:nvSpPr>
          <p:cNvPr id="18" name="Rectangle 17"/>
          <p:cNvSpPr/>
          <p:nvPr/>
        </p:nvSpPr>
        <p:spPr>
          <a:xfrm>
            <a:off x="1798243" y="3296495"/>
            <a:ext cx="6879032" cy="646331"/>
          </a:xfrm>
          <a:prstGeom prst="rect">
            <a:avLst/>
          </a:prstGeom>
        </p:spPr>
        <p:txBody>
          <a:bodyPr wrap="square">
            <a:spAutoFit/>
          </a:bodyPr>
          <a:lstStyle/>
          <a:p>
            <a:r>
              <a:rPr lang="en-NZ" dirty="0" smtClean="0"/>
              <a:t>MVC is an effective way to separate the display, code and inputs and makes the code more reusable.</a:t>
            </a:r>
            <a:endParaRPr lang="en-NZ" dirty="0"/>
          </a:p>
        </p:txBody>
      </p:sp>
      <p:sp>
        <p:nvSpPr>
          <p:cNvPr id="19" name="TextBox 18"/>
          <p:cNvSpPr txBox="1"/>
          <p:nvPr/>
        </p:nvSpPr>
        <p:spPr>
          <a:xfrm>
            <a:off x="1450580" y="2975040"/>
            <a:ext cx="5038725" cy="461665"/>
          </a:xfrm>
          <a:prstGeom prst="rect">
            <a:avLst/>
          </a:prstGeom>
          <a:noFill/>
        </p:spPr>
        <p:txBody>
          <a:bodyPr wrap="square" rtlCol="0">
            <a:spAutoFit/>
          </a:bodyPr>
          <a:lstStyle/>
          <a:p>
            <a:r>
              <a:rPr lang="en-US" sz="2400" b="1" dirty="0" smtClean="0"/>
              <a:t>Evaluation</a:t>
            </a:r>
            <a:endParaRPr lang="en-NZ" sz="2400" b="1" dirty="0"/>
          </a:p>
        </p:txBody>
      </p:sp>
      <p:sp>
        <p:nvSpPr>
          <p:cNvPr id="20" name="Rectangle 19"/>
          <p:cNvSpPr/>
          <p:nvPr/>
        </p:nvSpPr>
        <p:spPr>
          <a:xfrm>
            <a:off x="1798243" y="4770402"/>
            <a:ext cx="6879032" cy="646331"/>
          </a:xfrm>
          <a:prstGeom prst="rect">
            <a:avLst/>
          </a:prstGeom>
        </p:spPr>
        <p:txBody>
          <a:bodyPr wrap="square">
            <a:spAutoFit/>
          </a:bodyPr>
          <a:lstStyle/>
          <a:p>
            <a:r>
              <a:rPr lang="en-NZ" dirty="0" smtClean="0"/>
              <a:t>My model needs to be more SOLID so that it can be reused for other Sokoban game implementations. </a:t>
            </a:r>
            <a:endParaRPr lang="en-NZ" dirty="0"/>
          </a:p>
        </p:txBody>
      </p:sp>
      <p:sp>
        <p:nvSpPr>
          <p:cNvPr id="21" name="TextBox 20"/>
          <p:cNvSpPr txBox="1"/>
          <p:nvPr/>
        </p:nvSpPr>
        <p:spPr>
          <a:xfrm>
            <a:off x="1450580" y="4448947"/>
            <a:ext cx="5038725" cy="461665"/>
          </a:xfrm>
          <a:prstGeom prst="rect">
            <a:avLst/>
          </a:prstGeom>
          <a:noFill/>
        </p:spPr>
        <p:txBody>
          <a:bodyPr wrap="square" rtlCol="0">
            <a:spAutoFit/>
          </a:bodyPr>
          <a:lstStyle/>
          <a:p>
            <a:r>
              <a:rPr lang="en-US" sz="2400" b="1" dirty="0" smtClean="0"/>
              <a:t>Statement</a:t>
            </a:r>
            <a:endParaRPr lang="en-NZ" sz="2400" b="1" dirty="0"/>
          </a:p>
        </p:txBody>
      </p:sp>
    </p:spTree>
    <p:extLst>
      <p:ext uri="{BB962C8B-B14F-4D97-AF65-F5344CB8AC3E}">
        <p14:creationId xmlns:p14="http://schemas.microsoft.com/office/powerpoint/2010/main" val="3188461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8247"/>
            <a:ext cx="10717901" cy="1485900"/>
          </a:xfrm>
        </p:spPr>
        <p:txBody>
          <a:bodyPr/>
          <a:lstStyle/>
          <a:p>
            <a:pPr lvl="0"/>
            <a:r>
              <a:rPr lang="en-NZ" dirty="0" smtClean="0"/>
              <a:t>(3)</a:t>
            </a:r>
            <a:r>
              <a:rPr lang="en-NZ" dirty="0"/>
              <a:t> Actually works – is playable - updates</a:t>
            </a:r>
            <a:r>
              <a:rPr lang="en-NZ" dirty="0" smtClean="0"/>
              <a:t>!</a:t>
            </a:r>
            <a:endParaRPr lang="en-NZ" dirty="0"/>
          </a:p>
        </p:txBody>
      </p:sp>
      <p:sp>
        <p:nvSpPr>
          <p:cNvPr id="3" name="Content Placeholder 2"/>
          <p:cNvSpPr>
            <a:spLocks noGrp="1"/>
          </p:cNvSpPr>
          <p:nvPr>
            <p:ph idx="1"/>
          </p:nvPr>
        </p:nvSpPr>
        <p:spPr>
          <a:xfrm>
            <a:off x="1371600" y="1185483"/>
            <a:ext cx="9601200" cy="468664"/>
          </a:xfrm>
        </p:spPr>
        <p:txBody>
          <a:bodyPr>
            <a:normAutofit/>
          </a:bodyPr>
          <a:lstStyle/>
          <a:p>
            <a:r>
              <a:rPr lang="en-NZ" sz="1800" dirty="0" smtClean="0"/>
              <a:t>As seen in the previous video, the game works, is playable and updates.</a:t>
            </a:r>
            <a:endParaRPr lang="en-NZ" sz="18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12" y="1798564"/>
            <a:ext cx="3706367" cy="249021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12" y="4968011"/>
            <a:ext cx="2997138" cy="1575815"/>
          </a:xfrm>
          <a:prstGeom prst="rect">
            <a:avLst/>
          </a:prstGeom>
        </p:spPr>
      </p:pic>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l="5330" r="7355"/>
          <a:stretch/>
        </p:blipFill>
        <p:spPr>
          <a:xfrm>
            <a:off x="7954471" y="3627181"/>
            <a:ext cx="3698060" cy="2416987"/>
          </a:xfrm>
          <a:prstGeom prst="rect">
            <a:avLst/>
          </a:prstGeom>
        </p:spPr>
      </p:pic>
      <p:sp>
        <p:nvSpPr>
          <p:cNvPr id="9" name="Rectangle 8"/>
          <p:cNvSpPr/>
          <p:nvPr/>
        </p:nvSpPr>
        <p:spPr>
          <a:xfrm>
            <a:off x="4252579" y="1733750"/>
            <a:ext cx="7399952" cy="1569660"/>
          </a:xfrm>
          <a:prstGeom prst="rect">
            <a:avLst/>
          </a:prstGeom>
        </p:spPr>
        <p:txBody>
          <a:bodyPr wrap="square">
            <a:spAutoFit/>
          </a:bodyPr>
          <a:lstStyle/>
          <a:p>
            <a:pPr lvl="0"/>
            <a:r>
              <a:rPr lang="en-NZ" sz="1600" dirty="0" err="1" smtClean="0"/>
              <a:t>RebuildLevel</a:t>
            </a:r>
            <a:r>
              <a:rPr lang="en-NZ" sz="1600" dirty="0" smtClean="0"/>
              <a:t>() is called initially when the form is executed. This loops through the rows and columns so that each position of the grid can be found. It then loops through all the controls(buttons) on the form to see if there are any with the name “</a:t>
            </a:r>
            <a:r>
              <a:rPr lang="en-NZ" sz="1600" dirty="0" err="1" smtClean="0"/>
              <a:t>btn</a:t>
            </a:r>
            <a:r>
              <a:rPr lang="en-NZ" sz="1600" dirty="0" smtClean="0"/>
              <a:t>_’</a:t>
            </a:r>
            <a:r>
              <a:rPr lang="en-NZ" sz="1600" dirty="0" err="1" smtClean="0"/>
              <a:t>column’_’row</a:t>
            </a:r>
            <a:r>
              <a:rPr lang="en-NZ" sz="1600" dirty="0" smtClean="0"/>
              <a:t>’”. If so it locates the part for that space and updates the text of the button so that the game can be visually seen. This function is part of the view.</a:t>
            </a:r>
          </a:p>
          <a:p>
            <a:pPr lvl="0"/>
            <a:r>
              <a:rPr lang="en-NZ" sz="1600" dirty="0" smtClean="0"/>
              <a:t>This function is also called when a direction key is pressed.</a:t>
            </a:r>
          </a:p>
        </p:txBody>
      </p:sp>
      <p:sp>
        <p:nvSpPr>
          <p:cNvPr id="10" name="Rectangle 9"/>
          <p:cNvSpPr/>
          <p:nvPr/>
        </p:nvSpPr>
        <p:spPr>
          <a:xfrm>
            <a:off x="4816502" y="3627181"/>
            <a:ext cx="3137970" cy="830997"/>
          </a:xfrm>
          <a:prstGeom prst="rect">
            <a:avLst/>
          </a:prstGeom>
        </p:spPr>
        <p:txBody>
          <a:bodyPr wrap="square">
            <a:spAutoFit/>
          </a:bodyPr>
          <a:lstStyle/>
          <a:p>
            <a:pPr lvl="0"/>
            <a:r>
              <a:rPr lang="en-NZ" sz="1600" dirty="0" smtClean="0"/>
              <a:t>When a direction key is pressed, the view sends the key direction to the controller.  </a:t>
            </a:r>
          </a:p>
        </p:txBody>
      </p:sp>
      <p:sp>
        <p:nvSpPr>
          <p:cNvPr id="11" name="Rectangle 10"/>
          <p:cNvSpPr/>
          <p:nvPr/>
        </p:nvSpPr>
        <p:spPr>
          <a:xfrm>
            <a:off x="3626689" y="4968011"/>
            <a:ext cx="3137970" cy="1323439"/>
          </a:xfrm>
          <a:prstGeom prst="rect">
            <a:avLst/>
          </a:prstGeom>
        </p:spPr>
        <p:txBody>
          <a:bodyPr wrap="square">
            <a:spAutoFit/>
          </a:bodyPr>
          <a:lstStyle/>
          <a:p>
            <a:pPr lvl="0"/>
            <a:r>
              <a:rPr lang="en-NZ" sz="1600" dirty="0" smtClean="0"/>
              <a:t>The </a:t>
            </a:r>
            <a:r>
              <a:rPr lang="en-NZ" sz="1600" dirty="0" err="1" smtClean="0"/>
              <a:t>KeyPressed</a:t>
            </a:r>
            <a:r>
              <a:rPr lang="en-NZ" sz="1600" dirty="0" smtClean="0"/>
              <a:t>() function calls </a:t>
            </a:r>
            <a:r>
              <a:rPr lang="en-NZ" sz="1600" dirty="0" err="1" smtClean="0"/>
              <a:t>RebuildLevel</a:t>
            </a:r>
            <a:r>
              <a:rPr lang="en-NZ" sz="1600" dirty="0" smtClean="0"/>
              <a:t>() after the Move() function has been executed so that the new grid can be loaded and updated to the view. </a:t>
            </a:r>
          </a:p>
        </p:txBody>
      </p:sp>
      <p:sp>
        <p:nvSpPr>
          <p:cNvPr id="12" name="Rectangle 11"/>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468163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37" y="256922"/>
            <a:ext cx="11037536" cy="1485900"/>
          </a:xfrm>
        </p:spPr>
        <p:txBody>
          <a:bodyPr/>
          <a:lstStyle/>
          <a:p>
            <a:r>
              <a:rPr lang="en-NZ" dirty="0"/>
              <a:t>(3) Actually works – is playable - updates</a:t>
            </a:r>
            <a:r>
              <a:rPr lang="en-NZ" dirty="0" smtClean="0"/>
              <a:t>!: </a:t>
            </a:r>
            <a:r>
              <a:rPr lang="en-NZ" sz="2400" dirty="0" smtClean="0"/>
              <a:t>Continued</a:t>
            </a:r>
            <a:endParaRPr lang="en-NZ" sz="24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403" y="3868758"/>
            <a:ext cx="3081157" cy="2738806"/>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65" y="1358231"/>
            <a:ext cx="4781126" cy="3816071"/>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5245" y="1231311"/>
            <a:ext cx="2291960" cy="3192976"/>
          </a:xfrm>
          <a:prstGeom prst="rect">
            <a:avLst/>
          </a:prstGeom>
        </p:spPr>
      </p:pic>
      <p:sp>
        <p:nvSpPr>
          <p:cNvPr id="9" name="Rectangle 8"/>
          <p:cNvSpPr/>
          <p:nvPr/>
        </p:nvSpPr>
        <p:spPr>
          <a:xfrm>
            <a:off x="5292191" y="1231311"/>
            <a:ext cx="4313054" cy="2554545"/>
          </a:xfrm>
          <a:prstGeom prst="rect">
            <a:avLst/>
          </a:prstGeom>
        </p:spPr>
        <p:txBody>
          <a:bodyPr wrap="square">
            <a:spAutoFit/>
          </a:bodyPr>
          <a:lstStyle/>
          <a:p>
            <a:pPr lvl="0"/>
            <a:r>
              <a:rPr lang="en-NZ" sz="1600" dirty="0" smtClean="0"/>
              <a:t>The Move() function checks the location of the player and depending on the move direction does the according Part update based on the old and new positions. The position class checks the movement direction and sets the x and y position to either positive or negative depending on the direction. For example, moving right is a positive move across the x axis. And if the position next to the player was a goal then the Part would become </a:t>
            </a:r>
            <a:r>
              <a:rPr lang="en-NZ" sz="1600" dirty="0" err="1" smtClean="0"/>
              <a:t>PlayerOnGoal</a:t>
            </a:r>
            <a:r>
              <a:rPr lang="en-NZ" sz="1600" dirty="0" smtClean="0"/>
              <a:t>.</a:t>
            </a:r>
          </a:p>
        </p:txBody>
      </p:sp>
      <p:sp>
        <p:nvSpPr>
          <p:cNvPr id="10" name="Rectangle 9"/>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28541945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1485900"/>
          </a:xfrm>
        </p:spPr>
        <p:txBody>
          <a:bodyPr/>
          <a:lstStyle/>
          <a:p>
            <a:r>
              <a:rPr lang="en-NZ" dirty="0"/>
              <a:t>(3) Actually works – is playable - updates!: </a:t>
            </a:r>
            <a:r>
              <a:rPr lang="en-NZ" sz="2400" dirty="0"/>
              <a:t>Continued</a:t>
            </a:r>
            <a:endParaRPr lang="en-NZ"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87774"/>
            <a:ext cx="4213508" cy="4740197"/>
          </a:xfrm>
          <a:prstGeom prst="rect">
            <a:avLst/>
          </a:prstGeom>
        </p:spPr>
      </p:pic>
      <p:sp>
        <p:nvSpPr>
          <p:cNvPr id="5" name="Rectangle 4"/>
          <p:cNvSpPr/>
          <p:nvPr/>
        </p:nvSpPr>
        <p:spPr>
          <a:xfrm>
            <a:off x="5666166" y="1587774"/>
            <a:ext cx="3137970" cy="2554545"/>
          </a:xfrm>
          <a:prstGeom prst="rect">
            <a:avLst/>
          </a:prstGeom>
        </p:spPr>
        <p:txBody>
          <a:bodyPr wrap="square">
            <a:spAutoFit/>
          </a:bodyPr>
          <a:lstStyle/>
          <a:p>
            <a:pPr lvl="0"/>
            <a:r>
              <a:rPr lang="en-NZ" sz="1600" dirty="0" smtClean="0"/>
              <a:t>The block movement is similar to the player but requires a big if/else statement to determine what happens to the part. </a:t>
            </a:r>
            <a:endParaRPr lang="en-NZ" sz="1600" dirty="0"/>
          </a:p>
          <a:p>
            <a:pPr lvl="0"/>
            <a:r>
              <a:rPr lang="en-NZ" sz="1600" dirty="0" smtClean="0"/>
              <a:t>For example: if a player moves right into a block, and next to the block is an empty space, then the block will move into the empty space and the player will move to where the block was.</a:t>
            </a:r>
          </a:p>
        </p:txBody>
      </p:sp>
      <p:sp>
        <p:nvSpPr>
          <p:cNvPr id="6" name="Rectangle 5"/>
          <p:cNvSpPr/>
          <p:nvPr/>
        </p:nvSpPr>
        <p:spPr>
          <a:xfrm>
            <a:off x="2931057" y="6327971"/>
            <a:ext cx="3137970" cy="261610"/>
          </a:xfrm>
          <a:prstGeom prst="rect">
            <a:avLst/>
          </a:prstGeom>
        </p:spPr>
        <p:txBody>
          <a:bodyPr wrap="square">
            <a:spAutoFit/>
          </a:bodyPr>
          <a:lstStyle/>
          <a:p>
            <a:pPr lvl="0"/>
            <a:r>
              <a:rPr lang="en-NZ" sz="1100" dirty="0" smtClean="0"/>
              <a:t>There are more if/else statements than this</a:t>
            </a:r>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39898632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(3) Actually works – is playable - updates</a:t>
            </a:r>
            <a:r>
              <a:rPr lang="en-NZ" dirty="0" smtClean="0"/>
              <a:t>!: </a:t>
            </a:r>
            <a:br>
              <a:rPr lang="en-NZ" dirty="0" smtClean="0"/>
            </a:br>
            <a:r>
              <a:rPr lang="en-NZ" sz="2400" dirty="0" smtClean="0"/>
              <a:t>Continued</a:t>
            </a:r>
            <a:endParaRPr lang="en-NZ" sz="2400" dirty="0"/>
          </a:p>
        </p:txBody>
      </p:sp>
      <p:sp>
        <p:nvSpPr>
          <p:cNvPr id="5" name="TextBox 4"/>
          <p:cNvSpPr txBox="1"/>
          <p:nvPr/>
        </p:nvSpPr>
        <p:spPr>
          <a:xfrm>
            <a:off x="1217425" y="2054962"/>
            <a:ext cx="10613131" cy="2031325"/>
          </a:xfrm>
          <a:prstGeom prst="rect">
            <a:avLst/>
          </a:prstGeom>
          <a:noFill/>
        </p:spPr>
        <p:txBody>
          <a:bodyPr wrap="square" rtlCol="0">
            <a:spAutoFit/>
          </a:bodyPr>
          <a:lstStyle/>
          <a:p>
            <a:r>
              <a:rPr lang="en-NZ" dirty="0" smtClean="0"/>
              <a:t>This feature worked and allowed the Sokoban game to actually be playable, through movement and updating of the view. This was through the help of Elliot as we had worked on the game model together previously as it is a big task to do solo. It is probably possibly to tidy up the move logic so that there are less if/else statements but we were unable to do so. </a:t>
            </a:r>
            <a:r>
              <a:rPr lang="en-NZ" dirty="0"/>
              <a:t>Other than that the game works well and performs the basic functions that a Sokoban game needs. When using the direction keys parts of the form become highlighted which can distract from the game.</a:t>
            </a:r>
          </a:p>
          <a:p>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0.75/1</a:t>
            </a:r>
            <a:endParaRPr lang="en-NZ" dirty="0"/>
          </a:p>
        </p:txBody>
      </p:sp>
    </p:spTree>
    <p:extLst>
      <p:ext uri="{BB962C8B-B14F-4D97-AF65-F5344CB8AC3E}">
        <p14:creationId xmlns:p14="http://schemas.microsoft.com/office/powerpoint/2010/main" val="3231331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Another Must List Feature</a:t>
            </a:r>
            <a:endParaRPr lang="en-NZ" dirty="0"/>
          </a:p>
        </p:txBody>
      </p:sp>
      <p:sp>
        <p:nvSpPr>
          <p:cNvPr id="3" name="Content Placeholder 2"/>
          <p:cNvSpPr>
            <a:spLocks noGrp="1"/>
          </p:cNvSpPr>
          <p:nvPr>
            <p:ph idx="1"/>
          </p:nvPr>
        </p:nvSpPr>
        <p:spPr>
          <a:xfrm>
            <a:off x="1371600" y="1266403"/>
            <a:ext cx="9601200" cy="484511"/>
          </a:xfrm>
        </p:spPr>
        <p:txBody>
          <a:bodyPr/>
          <a:lstStyle/>
          <a:p>
            <a:r>
              <a:rPr lang="en-NZ" dirty="0"/>
              <a:t>Save and load ‘works’</a:t>
            </a:r>
          </a:p>
        </p:txBody>
      </p:sp>
      <p:pic>
        <p:nvPicPr>
          <p:cNvPr id="6" name="198EC3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32807" y="1993259"/>
            <a:ext cx="6909025" cy="4549152"/>
          </a:xfrm>
          <a:prstGeom prst="rect">
            <a:avLst/>
          </a:prstGeom>
        </p:spPr>
      </p:pic>
    </p:spTree>
    <p:extLst>
      <p:ext uri="{BB962C8B-B14F-4D97-AF65-F5344CB8AC3E}">
        <p14:creationId xmlns:p14="http://schemas.microsoft.com/office/powerpoint/2010/main" val="4931266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706031"/>
          </a:xfrm>
        </p:spPr>
        <p:txBody>
          <a:bodyPr/>
          <a:lstStyle/>
          <a:p>
            <a:r>
              <a:rPr lang="en-NZ" dirty="0" smtClean="0"/>
              <a:t>(4) </a:t>
            </a:r>
            <a:r>
              <a:rPr lang="en-NZ" dirty="0"/>
              <a:t>Save and load </a:t>
            </a:r>
          </a:p>
        </p:txBody>
      </p:sp>
      <p:sp>
        <p:nvSpPr>
          <p:cNvPr id="5" name="Rectangle 4"/>
          <p:cNvSpPr/>
          <p:nvPr/>
        </p:nvSpPr>
        <p:spPr>
          <a:xfrm>
            <a:off x="4702515" y="1238456"/>
            <a:ext cx="3644716" cy="1569660"/>
          </a:xfrm>
          <a:prstGeom prst="rect">
            <a:avLst/>
          </a:prstGeom>
        </p:spPr>
        <p:txBody>
          <a:bodyPr wrap="square">
            <a:spAutoFit/>
          </a:bodyPr>
          <a:lstStyle/>
          <a:p>
            <a:pPr lvl="0"/>
            <a:r>
              <a:rPr lang="en-US" sz="1600" dirty="0" smtClean="0"/>
              <a:t>When the save button is pressed on the </a:t>
            </a:r>
            <a:r>
              <a:rPr lang="en-US" sz="1600" dirty="0" err="1" smtClean="0"/>
              <a:t>menustrip</a:t>
            </a:r>
            <a:r>
              <a:rPr lang="en-US" sz="1600" dirty="0" smtClean="0"/>
              <a:t> it opens a </a:t>
            </a:r>
            <a:r>
              <a:rPr lang="en-US" sz="1600" dirty="0" err="1" smtClean="0"/>
              <a:t>saveDialog</a:t>
            </a:r>
            <a:r>
              <a:rPr lang="en-US" sz="1600" dirty="0" smtClean="0"/>
              <a:t> in the view. The controller then uses the </a:t>
            </a:r>
            <a:r>
              <a:rPr lang="en-US" sz="1600" dirty="0" err="1" smtClean="0"/>
              <a:t>BuilderTemp</a:t>
            </a:r>
            <a:r>
              <a:rPr lang="en-US" sz="1600" dirty="0" smtClean="0"/>
              <a:t> function to break down the grid into a string that then gets written to a text file.</a:t>
            </a:r>
            <a:endParaRPr lang="en-NZ" sz="1600" dirty="0" smtClean="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53" y="1222103"/>
            <a:ext cx="4110862" cy="2337549"/>
          </a:xfrm>
          <a:prstGeom prst="rect">
            <a:avLst/>
          </a:prstGeom>
        </p:spPr>
      </p:pic>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t="1" b="24045"/>
          <a:stretch/>
        </p:blipFill>
        <p:spPr>
          <a:xfrm>
            <a:off x="8562340" y="1258984"/>
            <a:ext cx="2753109" cy="195365"/>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231" y="1454349"/>
            <a:ext cx="3349509" cy="2671216"/>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244" y="4869575"/>
            <a:ext cx="3337074" cy="601877"/>
          </a:xfrm>
          <a:prstGeom prst="rect">
            <a:avLst/>
          </a:prstGeom>
        </p:spPr>
      </p:pic>
      <p:sp>
        <p:nvSpPr>
          <p:cNvPr id="11" name="Rectangle 10"/>
          <p:cNvSpPr/>
          <p:nvPr/>
        </p:nvSpPr>
        <p:spPr>
          <a:xfrm>
            <a:off x="4248318" y="4869575"/>
            <a:ext cx="4234832" cy="1077218"/>
          </a:xfrm>
          <a:prstGeom prst="rect">
            <a:avLst/>
          </a:prstGeom>
        </p:spPr>
        <p:txBody>
          <a:bodyPr wrap="square">
            <a:spAutoFit/>
          </a:bodyPr>
          <a:lstStyle/>
          <a:p>
            <a:r>
              <a:rPr lang="en-US" sz="1600" dirty="0" smtClean="0"/>
              <a:t>When pressed the load button just calls the controller Go() function which has a prebuilt level string that is then displayed on the screen. </a:t>
            </a:r>
            <a:endParaRPr lang="en-NZ" sz="1600" dirty="0"/>
          </a:p>
        </p:txBody>
      </p:sp>
    </p:spTree>
    <p:extLst>
      <p:ext uri="{BB962C8B-B14F-4D97-AF65-F5344CB8AC3E}">
        <p14:creationId xmlns:p14="http://schemas.microsoft.com/office/powerpoint/2010/main" val="32426124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(4) </a:t>
            </a:r>
            <a:r>
              <a:rPr lang="en-NZ" dirty="0"/>
              <a:t>Save and </a:t>
            </a:r>
            <a:r>
              <a:rPr lang="en-NZ" dirty="0" smtClean="0"/>
              <a:t>load: </a:t>
            </a:r>
            <a:r>
              <a:rPr lang="en-NZ" sz="2400" dirty="0" smtClean="0"/>
              <a:t>Continued</a:t>
            </a:r>
            <a:endParaRPr lang="en-NZ" sz="2400" dirty="0"/>
          </a:p>
        </p:txBody>
      </p:sp>
      <p:sp>
        <p:nvSpPr>
          <p:cNvPr id="5" name="TextBox 4"/>
          <p:cNvSpPr txBox="1"/>
          <p:nvPr/>
        </p:nvSpPr>
        <p:spPr>
          <a:xfrm>
            <a:off x="1217425" y="2054962"/>
            <a:ext cx="10613131" cy="1477328"/>
          </a:xfrm>
          <a:prstGeom prst="rect">
            <a:avLst/>
          </a:prstGeom>
          <a:noFill/>
        </p:spPr>
        <p:txBody>
          <a:bodyPr wrap="square" rtlCol="0">
            <a:spAutoFit/>
          </a:bodyPr>
          <a:lstStyle/>
          <a:p>
            <a:r>
              <a:rPr lang="en-US" dirty="0" smtClean="0"/>
              <a:t>The save is able to get the current position of all the parts and output that to a text file. The text file could be used by a file loader to load the level to the grid. My load function doesn’t work like this, it is just used like a start button to call the controller function that loads the game from the hardcoded </a:t>
            </a:r>
            <a:r>
              <a:rPr lang="en-US" dirty="0"/>
              <a:t>string. It just looks like it </a:t>
            </a:r>
            <a:r>
              <a:rPr lang="en-US" dirty="0" smtClean="0"/>
              <a:t>is being loaded from some file without the use of a dialog box. To improve this it would actually load from a text file through a dialog box. </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0.65/1</a:t>
            </a:r>
            <a:endParaRPr lang="en-NZ" dirty="0"/>
          </a:p>
        </p:txBody>
      </p:sp>
    </p:spTree>
    <p:extLst>
      <p:ext uri="{BB962C8B-B14F-4D97-AF65-F5344CB8AC3E}">
        <p14:creationId xmlns:p14="http://schemas.microsoft.com/office/powerpoint/2010/main" val="1213162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Should Feature (1) - VIDEO</a:t>
            </a:r>
            <a:endParaRPr lang="en-NZ" dirty="0"/>
          </a:p>
        </p:txBody>
      </p:sp>
      <p:sp>
        <p:nvSpPr>
          <p:cNvPr id="3" name="Content Placeholder 2"/>
          <p:cNvSpPr>
            <a:spLocks noGrp="1"/>
          </p:cNvSpPr>
          <p:nvPr>
            <p:ph idx="1"/>
          </p:nvPr>
        </p:nvSpPr>
        <p:spPr>
          <a:xfrm>
            <a:off x="1371600" y="1266403"/>
            <a:ext cx="9601200" cy="484511"/>
          </a:xfrm>
        </p:spPr>
        <p:txBody>
          <a:bodyPr/>
          <a:lstStyle/>
          <a:p>
            <a:r>
              <a:rPr lang="en-NZ" dirty="0" smtClean="0"/>
              <a:t>Restart</a:t>
            </a:r>
            <a:endParaRPr lang="en-NZ" dirty="0"/>
          </a:p>
        </p:txBody>
      </p:sp>
      <p:pic>
        <p:nvPicPr>
          <p:cNvPr id="4" name="0A845DF">
            <a:hlinkClick r:id="" action="ppaction://media"/>
          </p:cNvPr>
          <p:cNvPicPr>
            <a:picLocks noChangeAspect="1"/>
          </p:cNvPicPr>
          <p:nvPr>
            <a:videoFile r:link="rId1"/>
            <p:extLst>
              <p:ext uri="{DAA4B4D4-6D71-4841-9C94-3DE7FCFB9230}">
                <p14:media xmlns:p14="http://schemas.microsoft.com/office/powerpoint/2010/main" r:embed="rId2">
                  <p14:trim end="6375"/>
                </p14:media>
              </p:ext>
            </p:extLst>
          </p:nvPr>
        </p:nvPicPr>
        <p:blipFill>
          <a:blip r:embed="rId4"/>
          <a:stretch>
            <a:fillRect/>
          </a:stretch>
        </p:blipFill>
        <p:spPr>
          <a:xfrm>
            <a:off x="4523446" y="2215592"/>
            <a:ext cx="3583339" cy="3615477"/>
          </a:xfrm>
          <a:prstGeom prst="rect">
            <a:avLst/>
          </a:prstGeom>
        </p:spPr>
      </p:pic>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37888506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WinForms View</a:t>
            </a:r>
            <a:endParaRPr lang="en-NZ" dirty="0"/>
          </a:p>
        </p:txBody>
      </p:sp>
      <p:sp>
        <p:nvSpPr>
          <p:cNvPr id="5" name="Subtitle 4"/>
          <p:cNvSpPr>
            <a:spLocks noGrp="1"/>
          </p:cNvSpPr>
          <p:nvPr>
            <p:ph type="subTitle" idx="1"/>
          </p:nvPr>
        </p:nvSpPr>
        <p:spPr/>
        <p:txBody>
          <a:bodyPr/>
          <a:lstStyle/>
          <a:p>
            <a:r>
              <a:rPr lang="en-US" dirty="0" smtClean="0"/>
              <a:t>Manual lay-out of components</a:t>
            </a:r>
            <a:r>
              <a:rPr lang="en-NZ" dirty="0" smtClean="0"/>
              <a:t> </a:t>
            </a:r>
            <a:endParaRPr lang="en-NZ" dirty="0"/>
          </a:p>
        </p:txBody>
      </p:sp>
    </p:spTree>
    <p:extLst>
      <p:ext uri="{BB962C8B-B14F-4D97-AF65-F5344CB8AC3E}">
        <p14:creationId xmlns:p14="http://schemas.microsoft.com/office/powerpoint/2010/main" val="4015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922783"/>
          </a:xfrm>
        </p:spPr>
        <p:txBody>
          <a:bodyPr/>
          <a:lstStyle/>
          <a:p>
            <a:r>
              <a:rPr lang="en-NZ" dirty="0" smtClean="0"/>
              <a:t>(1) Restart: </a:t>
            </a:r>
            <a:r>
              <a:rPr lang="en-NZ" sz="2400" dirty="0" smtClean="0"/>
              <a:t>Continued</a:t>
            </a:r>
            <a:endParaRPr lang="en-NZ" sz="2400" dirty="0"/>
          </a:p>
        </p:txBody>
      </p:sp>
      <p:sp>
        <p:nvSpPr>
          <p:cNvPr id="5" name="TextBox 4"/>
          <p:cNvSpPr txBox="1"/>
          <p:nvPr/>
        </p:nvSpPr>
        <p:spPr>
          <a:xfrm>
            <a:off x="2930308" y="1570918"/>
            <a:ext cx="4984694" cy="923330"/>
          </a:xfrm>
          <a:prstGeom prst="rect">
            <a:avLst/>
          </a:prstGeom>
          <a:noFill/>
        </p:spPr>
        <p:txBody>
          <a:bodyPr wrap="square" rtlCol="0">
            <a:spAutoFit/>
          </a:bodyPr>
          <a:lstStyle/>
          <a:p>
            <a:r>
              <a:rPr lang="en-US" dirty="0" smtClean="0"/>
              <a:t>In the game model, Restart() clears the grid and then reloads it from the original string that is in the controller</a:t>
            </a:r>
            <a:endParaRPr lang="en-NZ"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12" y="1418718"/>
            <a:ext cx="2196992" cy="1227730"/>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2" y="3068402"/>
            <a:ext cx="2894204" cy="689741"/>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12" y="4381216"/>
            <a:ext cx="2638199" cy="885486"/>
          </a:xfrm>
          <a:prstGeom prst="rect">
            <a:avLst/>
          </a:prstGeom>
        </p:spPr>
      </p:pic>
      <p:sp>
        <p:nvSpPr>
          <p:cNvPr id="10" name="TextBox 9"/>
          <p:cNvSpPr txBox="1"/>
          <p:nvPr/>
        </p:nvSpPr>
        <p:spPr>
          <a:xfrm>
            <a:off x="3535316" y="3106135"/>
            <a:ext cx="5368567" cy="646331"/>
          </a:xfrm>
          <a:prstGeom prst="rect">
            <a:avLst/>
          </a:prstGeom>
          <a:noFill/>
        </p:spPr>
        <p:txBody>
          <a:bodyPr wrap="square" rtlCol="0">
            <a:spAutoFit/>
          </a:bodyPr>
          <a:lstStyle/>
          <a:p>
            <a:r>
              <a:rPr lang="en-US" dirty="0" smtClean="0"/>
              <a:t>When reset button is clicked, the Controller is called and the </a:t>
            </a:r>
            <a:r>
              <a:rPr lang="en-US" dirty="0" err="1" smtClean="0"/>
              <a:t>moveCounter</a:t>
            </a:r>
            <a:r>
              <a:rPr lang="en-US" dirty="0" smtClean="0"/>
              <a:t> text is set back to zero</a:t>
            </a:r>
            <a:endParaRPr lang="en-NZ" dirty="0"/>
          </a:p>
        </p:txBody>
      </p:sp>
      <p:sp>
        <p:nvSpPr>
          <p:cNvPr id="11" name="TextBox 10"/>
          <p:cNvSpPr txBox="1"/>
          <p:nvPr/>
        </p:nvSpPr>
        <p:spPr>
          <a:xfrm>
            <a:off x="3256376" y="4381216"/>
            <a:ext cx="6754813" cy="923330"/>
          </a:xfrm>
          <a:prstGeom prst="rect">
            <a:avLst/>
          </a:prstGeom>
          <a:noFill/>
        </p:spPr>
        <p:txBody>
          <a:bodyPr wrap="square" rtlCol="0">
            <a:spAutoFit/>
          </a:bodyPr>
          <a:lstStyle/>
          <a:p>
            <a:r>
              <a:rPr lang="en-US" dirty="0" smtClean="0"/>
              <a:t>In the controller the grid is cleared and then loaded, then the view is rebuilt through the </a:t>
            </a:r>
            <a:r>
              <a:rPr lang="en-US" dirty="0" err="1" smtClean="0"/>
              <a:t>RebuildLevel</a:t>
            </a:r>
            <a:r>
              <a:rPr lang="en-US" dirty="0" smtClean="0"/>
              <a:t>() function based off the original level string</a:t>
            </a:r>
            <a:endParaRPr lang="en-NZ" dirty="0"/>
          </a:p>
        </p:txBody>
      </p:sp>
    </p:spTree>
    <p:extLst>
      <p:ext uri="{BB962C8B-B14F-4D97-AF65-F5344CB8AC3E}">
        <p14:creationId xmlns:p14="http://schemas.microsoft.com/office/powerpoint/2010/main" val="3397899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(1) Restart: </a:t>
            </a:r>
            <a:r>
              <a:rPr lang="en-NZ" sz="2400" dirty="0" smtClean="0"/>
              <a:t>Continued</a:t>
            </a:r>
            <a:endParaRPr lang="en-NZ" sz="2400" dirty="0"/>
          </a:p>
        </p:txBody>
      </p:sp>
      <p:sp>
        <p:nvSpPr>
          <p:cNvPr id="5" name="TextBox 4"/>
          <p:cNvSpPr txBox="1"/>
          <p:nvPr/>
        </p:nvSpPr>
        <p:spPr>
          <a:xfrm>
            <a:off x="1217425" y="2054962"/>
            <a:ext cx="10613131" cy="923330"/>
          </a:xfrm>
          <a:prstGeom prst="rect">
            <a:avLst/>
          </a:prstGeom>
          <a:noFill/>
        </p:spPr>
        <p:txBody>
          <a:bodyPr wrap="square" rtlCol="0">
            <a:spAutoFit/>
          </a:bodyPr>
          <a:lstStyle/>
          <a:p>
            <a:r>
              <a:rPr lang="en-US" dirty="0" smtClean="0"/>
              <a:t>The level is able to be reset through the push of a button without any complication. I’m not sure if this method of resetting would work with a level that has been loaded from a file without storing that level in a string. I don’t think it would be too hard though to make modifications so that it did work. </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1/1</a:t>
            </a:r>
            <a:endParaRPr lang="en-NZ" dirty="0"/>
          </a:p>
        </p:txBody>
      </p:sp>
    </p:spTree>
    <p:extLst>
      <p:ext uri="{BB962C8B-B14F-4D97-AF65-F5344CB8AC3E}">
        <p14:creationId xmlns:p14="http://schemas.microsoft.com/office/powerpoint/2010/main" val="41929144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Should Feature (2) - VIDEO</a:t>
            </a:r>
            <a:endParaRPr lang="en-NZ" dirty="0"/>
          </a:p>
        </p:txBody>
      </p:sp>
      <p:sp>
        <p:nvSpPr>
          <p:cNvPr id="3" name="Content Placeholder 2"/>
          <p:cNvSpPr>
            <a:spLocks noGrp="1"/>
          </p:cNvSpPr>
          <p:nvPr>
            <p:ph idx="1"/>
          </p:nvPr>
        </p:nvSpPr>
        <p:spPr>
          <a:xfrm>
            <a:off x="1371600" y="1266403"/>
            <a:ext cx="9601200" cy="484511"/>
          </a:xfrm>
        </p:spPr>
        <p:txBody>
          <a:bodyPr/>
          <a:lstStyle/>
          <a:p>
            <a:r>
              <a:rPr lang="en-US" dirty="0" smtClean="0"/>
              <a:t>Display “Win Game”</a:t>
            </a:r>
            <a:endParaRPr lang="en-NZ" dirty="0"/>
          </a:p>
        </p:txBody>
      </p:sp>
      <p:sp>
        <p:nvSpPr>
          <p:cNvPr id="4" name="Rectangle 3"/>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pic>
        <p:nvPicPr>
          <p:cNvPr id="5" name="9E43AD7">
            <a:hlinkClick r:id="" action="ppaction://media"/>
          </p:cNvPr>
          <p:cNvPicPr>
            <a:picLocks noChangeAspect="1"/>
          </p:cNvPicPr>
          <p:nvPr>
            <a:videoFile r:link="rId1"/>
            <p:extLst>
              <p:ext uri="{DAA4B4D4-6D71-4841-9C94-3DE7FCFB9230}">
                <p14:media xmlns:p14="http://schemas.microsoft.com/office/powerpoint/2010/main" r:embed="rId2">
                  <p14:trim end="3590"/>
                </p14:media>
              </p:ext>
            </p:extLst>
          </p:nvPr>
        </p:nvPicPr>
        <p:blipFill>
          <a:blip r:embed="rId4"/>
          <a:stretch>
            <a:fillRect/>
          </a:stretch>
        </p:blipFill>
        <p:spPr>
          <a:xfrm>
            <a:off x="3953381" y="2058102"/>
            <a:ext cx="4171950" cy="4191000"/>
          </a:xfrm>
          <a:prstGeom prst="rect">
            <a:avLst/>
          </a:prstGeom>
        </p:spPr>
      </p:pic>
    </p:spTree>
    <p:extLst>
      <p:ext uri="{BB962C8B-B14F-4D97-AF65-F5344CB8AC3E}">
        <p14:creationId xmlns:p14="http://schemas.microsoft.com/office/powerpoint/2010/main" val="8458681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922783"/>
          </a:xfrm>
        </p:spPr>
        <p:txBody>
          <a:bodyPr>
            <a:normAutofit/>
          </a:bodyPr>
          <a:lstStyle/>
          <a:p>
            <a:r>
              <a:rPr lang="en-NZ" dirty="0" smtClean="0"/>
              <a:t>(2) </a:t>
            </a:r>
            <a:r>
              <a:rPr lang="en-US" dirty="0"/>
              <a:t>Display “Win Game</a:t>
            </a:r>
            <a:r>
              <a:rPr lang="en-US" dirty="0" smtClean="0"/>
              <a:t>”</a:t>
            </a:r>
            <a:r>
              <a:rPr lang="en-NZ" dirty="0" smtClean="0"/>
              <a:t>: </a:t>
            </a:r>
            <a:r>
              <a:rPr lang="en-NZ" sz="2400" dirty="0" smtClean="0"/>
              <a:t>Continued</a:t>
            </a:r>
            <a:endParaRPr lang="en-NZ" sz="24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11" name="TextBox 10"/>
          <p:cNvSpPr txBox="1"/>
          <p:nvPr/>
        </p:nvSpPr>
        <p:spPr>
          <a:xfrm>
            <a:off x="4070293" y="1444681"/>
            <a:ext cx="6754813" cy="1200329"/>
          </a:xfrm>
          <a:prstGeom prst="rect">
            <a:avLst/>
          </a:prstGeom>
          <a:noFill/>
        </p:spPr>
        <p:txBody>
          <a:bodyPr wrap="square" rtlCol="0">
            <a:spAutoFit/>
          </a:bodyPr>
          <a:lstStyle/>
          <a:p>
            <a:r>
              <a:rPr lang="en-US" dirty="0" smtClean="0"/>
              <a:t>Determining if a player has won the game is based off if there are no goals or player on goals. This is found out though the use of the </a:t>
            </a:r>
            <a:r>
              <a:rPr lang="en-US" dirty="0" err="1" smtClean="0"/>
              <a:t>ScanGrid</a:t>
            </a:r>
            <a:r>
              <a:rPr lang="en-US" dirty="0" smtClean="0"/>
              <a:t>() function which checks to see if a particular part can be found.</a:t>
            </a:r>
            <a:endParaRPr lang="en-NZ"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285" y="2406043"/>
            <a:ext cx="2424794" cy="1894873"/>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452" y="1444681"/>
            <a:ext cx="3199841" cy="1655982"/>
          </a:xfrm>
          <a:prstGeom prst="rect">
            <a:avLst/>
          </a:prstGeom>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232" y="4738362"/>
            <a:ext cx="3809121" cy="1811861"/>
          </a:xfrm>
          <a:prstGeom prst="rect">
            <a:avLst/>
          </a:prstGeom>
        </p:spPr>
      </p:pic>
      <p:sp>
        <p:nvSpPr>
          <p:cNvPr id="14" name="TextBox 13"/>
          <p:cNvSpPr txBox="1"/>
          <p:nvPr/>
        </p:nvSpPr>
        <p:spPr>
          <a:xfrm>
            <a:off x="7467079" y="2895216"/>
            <a:ext cx="2724057" cy="646331"/>
          </a:xfrm>
          <a:prstGeom prst="rect">
            <a:avLst/>
          </a:prstGeom>
          <a:noFill/>
        </p:spPr>
        <p:txBody>
          <a:bodyPr wrap="square" rtlCol="0">
            <a:spAutoFit/>
          </a:bodyPr>
          <a:lstStyle/>
          <a:p>
            <a:r>
              <a:rPr lang="en-US" dirty="0" smtClean="0"/>
              <a:t>If the statement is true then Stop() is called.</a:t>
            </a:r>
            <a:endParaRPr lang="en-NZ" dirty="0"/>
          </a:p>
        </p:txBody>
      </p:sp>
      <p:sp>
        <p:nvSpPr>
          <p:cNvPr id="15" name="TextBox 14"/>
          <p:cNvSpPr txBox="1"/>
          <p:nvPr/>
        </p:nvSpPr>
        <p:spPr>
          <a:xfrm>
            <a:off x="4892653" y="4905628"/>
            <a:ext cx="2724057" cy="1477328"/>
          </a:xfrm>
          <a:prstGeom prst="rect">
            <a:avLst/>
          </a:prstGeom>
          <a:noFill/>
        </p:spPr>
        <p:txBody>
          <a:bodyPr wrap="square" rtlCol="0">
            <a:spAutoFit/>
          </a:bodyPr>
          <a:lstStyle/>
          <a:p>
            <a:r>
              <a:rPr lang="en-US" dirty="0" smtClean="0"/>
              <a:t>Stop() shows a message box that notifies the player that they have won. It also resets the level and the </a:t>
            </a:r>
            <a:r>
              <a:rPr lang="en-US" dirty="0" err="1" smtClean="0"/>
              <a:t>moveCounter</a:t>
            </a:r>
            <a:endParaRPr lang="en-NZ" dirty="0"/>
          </a:p>
        </p:txBody>
      </p:sp>
    </p:spTree>
    <p:extLst>
      <p:ext uri="{BB962C8B-B14F-4D97-AF65-F5344CB8AC3E}">
        <p14:creationId xmlns:p14="http://schemas.microsoft.com/office/powerpoint/2010/main" val="15269181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(2) </a:t>
            </a:r>
            <a:r>
              <a:rPr lang="en-US" dirty="0"/>
              <a:t>Display “Win Game”</a:t>
            </a:r>
            <a:r>
              <a:rPr lang="en-NZ" dirty="0"/>
              <a:t>: </a:t>
            </a:r>
            <a:r>
              <a:rPr lang="en-NZ" sz="2400" dirty="0" smtClean="0"/>
              <a:t>Continued</a:t>
            </a:r>
            <a:endParaRPr lang="en-NZ" sz="2400" dirty="0"/>
          </a:p>
        </p:txBody>
      </p:sp>
      <p:sp>
        <p:nvSpPr>
          <p:cNvPr id="5" name="TextBox 4"/>
          <p:cNvSpPr txBox="1"/>
          <p:nvPr/>
        </p:nvSpPr>
        <p:spPr>
          <a:xfrm>
            <a:off x="1217425" y="2054962"/>
            <a:ext cx="10613131" cy="646331"/>
          </a:xfrm>
          <a:prstGeom prst="rect">
            <a:avLst/>
          </a:prstGeom>
          <a:noFill/>
        </p:spPr>
        <p:txBody>
          <a:bodyPr wrap="square" rtlCol="0">
            <a:spAutoFit/>
          </a:bodyPr>
          <a:lstStyle/>
          <a:p>
            <a:r>
              <a:rPr lang="en-US" dirty="0" smtClean="0"/>
              <a:t>The player is notified that they have completed the level with a message box. It also says how many moves they completed the level in. There is a possibility of creating a winning animation.</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1/1</a:t>
            </a:r>
            <a:endParaRPr lang="en-NZ" dirty="0"/>
          </a:p>
        </p:txBody>
      </p:sp>
    </p:spTree>
    <p:extLst>
      <p:ext uri="{BB962C8B-B14F-4D97-AF65-F5344CB8AC3E}">
        <p14:creationId xmlns:p14="http://schemas.microsoft.com/office/powerpoint/2010/main" val="218670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Should Feature (2) - VIDEO</a:t>
            </a:r>
            <a:endParaRPr lang="en-NZ" dirty="0"/>
          </a:p>
        </p:txBody>
      </p:sp>
      <p:sp>
        <p:nvSpPr>
          <p:cNvPr id="3" name="Content Placeholder 2"/>
          <p:cNvSpPr>
            <a:spLocks noGrp="1"/>
          </p:cNvSpPr>
          <p:nvPr>
            <p:ph idx="1"/>
          </p:nvPr>
        </p:nvSpPr>
        <p:spPr>
          <a:xfrm>
            <a:off x="1371600" y="1266403"/>
            <a:ext cx="9601200" cy="484511"/>
          </a:xfrm>
        </p:spPr>
        <p:txBody>
          <a:bodyPr/>
          <a:lstStyle/>
          <a:p>
            <a:r>
              <a:rPr lang="en-US" dirty="0" smtClean="0"/>
              <a:t>Should display timer</a:t>
            </a:r>
            <a:endParaRPr lang="en-NZ"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4" name="F102C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09048" y="1750914"/>
            <a:ext cx="5339648" cy="4899265"/>
          </a:xfrm>
          <a:prstGeom prst="rect">
            <a:avLst/>
          </a:prstGeom>
        </p:spPr>
      </p:pic>
    </p:spTree>
    <p:extLst>
      <p:ext uri="{BB962C8B-B14F-4D97-AF65-F5344CB8AC3E}">
        <p14:creationId xmlns:p14="http://schemas.microsoft.com/office/powerpoint/2010/main" val="384957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922783"/>
          </a:xfrm>
        </p:spPr>
        <p:txBody>
          <a:bodyPr>
            <a:normAutofit/>
          </a:bodyPr>
          <a:lstStyle/>
          <a:p>
            <a:r>
              <a:rPr lang="en-NZ" dirty="0" smtClean="0"/>
              <a:t>(3) </a:t>
            </a:r>
            <a:r>
              <a:rPr lang="en-US" dirty="0" smtClean="0"/>
              <a:t>Should Display Timer</a:t>
            </a:r>
            <a:r>
              <a:rPr lang="en-NZ" dirty="0" smtClean="0"/>
              <a:t>: </a:t>
            </a:r>
            <a:r>
              <a:rPr lang="en-NZ" sz="2400" dirty="0" smtClean="0"/>
              <a:t>Continued</a:t>
            </a:r>
            <a:endParaRPr lang="en-NZ" sz="2400" dirty="0"/>
          </a:p>
        </p:txBody>
      </p:sp>
      <p:sp>
        <p:nvSpPr>
          <p:cNvPr id="11" name="TextBox 10"/>
          <p:cNvSpPr txBox="1"/>
          <p:nvPr/>
        </p:nvSpPr>
        <p:spPr>
          <a:xfrm>
            <a:off x="2618678" y="1199791"/>
            <a:ext cx="6754813" cy="369332"/>
          </a:xfrm>
          <a:prstGeom prst="rect">
            <a:avLst/>
          </a:prstGeom>
          <a:noFill/>
        </p:spPr>
        <p:txBody>
          <a:bodyPr wrap="square" rtlCol="0">
            <a:spAutoFit/>
          </a:bodyPr>
          <a:lstStyle/>
          <a:p>
            <a:r>
              <a:rPr lang="en-US" dirty="0" smtClean="0"/>
              <a:t>Set </a:t>
            </a:r>
            <a:r>
              <a:rPr lang="en-US" dirty="0" err="1" smtClean="0"/>
              <a:t>TimeCount</a:t>
            </a:r>
            <a:r>
              <a:rPr lang="en-US" dirty="0" smtClean="0"/>
              <a:t> variable to zero</a:t>
            </a:r>
            <a:endParaRPr lang="en-NZ" dirty="0"/>
          </a:p>
        </p:txBody>
      </p:sp>
      <p:sp>
        <p:nvSpPr>
          <p:cNvPr id="10" name="Rectangle 9"/>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97" y="1311691"/>
            <a:ext cx="1295581" cy="171474"/>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097" y="1820429"/>
            <a:ext cx="2691920" cy="1879985"/>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97" y="4350506"/>
            <a:ext cx="4380068" cy="1327293"/>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3131" y="5210500"/>
            <a:ext cx="2553721" cy="1250935"/>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841" y="2760421"/>
            <a:ext cx="3130610" cy="835370"/>
          </a:xfrm>
          <a:prstGeom prst="rect">
            <a:avLst/>
          </a:prstGeom>
        </p:spPr>
      </p:pic>
      <p:sp>
        <p:nvSpPr>
          <p:cNvPr id="16" name="TextBox 15"/>
          <p:cNvSpPr txBox="1"/>
          <p:nvPr/>
        </p:nvSpPr>
        <p:spPr>
          <a:xfrm>
            <a:off x="4015017" y="1740997"/>
            <a:ext cx="6754813" cy="369332"/>
          </a:xfrm>
          <a:prstGeom prst="rect">
            <a:avLst/>
          </a:prstGeom>
          <a:noFill/>
        </p:spPr>
        <p:txBody>
          <a:bodyPr wrap="square" rtlCol="0">
            <a:spAutoFit/>
          </a:bodyPr>
          <a:lstStyle/>
          <a:p>
            <a:r>
              <a:rPr lang="en-US" dirty="0" smtClean="0"/>
              <a:t>The timer starts on key press</a:t>
            </a:r>
            <a:endParaRPr lang="en-NZ" dirty="0"/>
          </a:p>
        </p:txBody>
      </p:sp>
      <p:sp>
        <p:nvSpPr>
          <p:cNvPr id="17" name="TextBox 16"/>
          <p:cNvSpPr txBox="1"/>
          <p:nvPr/>
        </p:nvSpPr>
        <p:spPr>
          <a:xfrm>
            <a:off x="7922123" y="2760421"/>
            <a:ext cx="3923514" cy="646331"/>
          </a:xfrm>
          <a:prstGeom prst="rect">
            <a:avLst/>
          </a:prstGeom>
          <a:noFill/>
        </p:spPr>
        <p:txBody>
          <a:bodyPr wrap="square" rtlCol="0">
            <a:spAutoFit/>
          </a:bodyPr>
          <a:lstStyle/>
          <a:p>
            <a:r>
              <a:rPr lang="en-US" dirty="0" smtClean="0"/>
              <a:t>While the timer ticks the display gets updated</a:t>
            </a:r>
            <a:endParaRPr lang="en-NZ" dirty="0"/>
          </a:p>
        </p:txBody>
      </p:sp>
      <p:sp>
        <p:nvSpPr>
          <p:cNvPr id="18" name="TextBox 17"/>
          <p:cNvSpPr txBox="1"/>
          <p:nvPr/>
        </p:nvSpPr>
        <p:spPr>
          <a:xfrm>
            <a:off x="5902694" y="4455785"/>
            <a:ext cx="3923514" cy="646331"/>
          </a:xfrm>
          <a:prstGeom prst="rect">
            <a:avLst/>
          </a:prstGeom>
          <a:noFill/>
        </p:spPr>
        <p:txBody>
          <a:bodyPr wrap="square" rtlCol="0">
            <a:spAutoFit/>
          </a:bodyPr>
          <a:lstStyle/>
          <a:p>
            <a:r>
              <a:rPr lang="en-US" dirty="0" smtClean="0"/>
              <a:t>If the game is won or the level is reset then the timer stops and gets reset</a:t>
            </a:r>
            <a:endParaRPr lang="en-NZ" dirty="0"/>
          </a:p>
        </p:txBody>
      </p:sp>
    </p:spTree>
    <p:extLst>
      <p:ext uri="{BB962C8B-B14F-4D97-AF65-F5344CB8AC3E}">
        <p14:creationId xmlns:p14="http://schemas.microsoft.com/office/powerpoint/2010/main" val="9378653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a:t>
            </a:r>
            <a:r>
              <a:rPr lang="en-NZ" dirty="0"/>
              <a:t>3) </a:t>
            </a:r>
            <a:r>
              <a:rPr lang="en-US" dirty="0"/>
              <a:t>Should Display Timer </a:t>
            </a:r>
            <a:r>
              <a:rPr lang="en-NZ" dirty="0" smtClean="0"/>
              <a:t>: </a:t>
            </a:r>
            <a:r>
              <a:rPr lang="en-NZ" sz="2400" dirty="0" smtClean="0"/>
              <a:t>Continued</a:t>
            </a:r>
            <a:endParaRPr lang="en-NZ" sz="2400" dirty="0"/>
          </a:p>
        </p:txBody>
      </p:sp>
      <p:sp>
        <p:nvSpPr>
          <p:cNvPr id="5" name="TextBox 4"/>
          <p:cNvSpPr txBox="1"/>
          <p:nvPr/>
        </p:nvSpPr>
        <p:spPr>
          <a:xfrm>
            <a:off x="1217425" y="2054962"/>
            <a:ext cx="10613131" cy="646331"/>
          </a:xfrm>
          <a:prstGeom prst="rect">
            <a:avLst/>
          </a:prstGeom>
          <a:noFill/>
        </p:spPr>
        <p:txBody>
          <a:bodyPr wrap="square" rtlCol="0">
            <a:spAutoFit/>
          </a:bodyPr>
          <a:lstStyle/>
          <a:p>
            <a:r>
              <a:rPr lang="en-US" dirty="0" smtClean="0"/>
              <a:t>The timer counts from 0 up from the time the player presses the first key. When the player wins or the level is reset so is the timer. Otherwise the timer would forever continue to count up.</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176965" y="3748594"/>
            <a:ext cx="10653591" cy="369332"/>
          </a:xfrm>
          <a:prstGeom prst="rect">
            <a:avLst/>
          </a:prstGeom>
          <a:noFill/>
        </p:spPr>
        <p:txBody>
          <a:bodyPr wrap="square" rtlCol="0">
            <a:spAutoFit/>
          </a:bodyPr>
          <a:lstStyle/>
          <a:p>
            <a:r>
              <a:rPr lang="en-NZ" dirty="0" smtClean="0"/>
              <a:t>1/1</a:t>
            </a:r>
            <a:endParaRPr lang="en-NZ" dirty="0"/>
          </a:p>
        </p:txBody>
      </p:sp>
      <p:sp>
        <p:nvSpPr>
          <p:cNvPr id="9" name="Rectangle 8"/>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146507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WinForms View</a:t>
            </a:r>
            <a:endParaRPr lang="en-NZ" dirty="0"/>
          </a:p>
        </p:txBody>
      </p:sp>
      <p:sp>
        <p:nvSpPr>
          <p:cNvPr id="5" name="Subtitle 4"/>
          <p:cNvSpPr>
            <a:spLocks noGrp="1"/>
          </p:cNvSpPr>
          <p:nvPr>
            <p:ph type="subTitle" idx="1"/>
          </p:nvPr>
        </p:nvSpPr>
        <p:spPr/>
        <p:txBody>
          <a:bodyPr/>
          <a:lstStyle/>
          <a:p>
            <a:r>
              <a:rPr lang="en-US" dirty="0" smtClean="0"/>
              <a:t>Dynamically </a:t>
            </a:r>
            <a:r>
              <a:rPr lang="en-US" dirty="0"/>
              <a:t>created components</a:t>
            </a:r>
            <a:endParaRPr lang="en-NZ" dirty="0"/>
          </a:p>
        </p:txBody>
      </p:sp>
    </p:spTree>
    <p:extLst>
      <p:ext uri="{BB962C8B-B14F-4D97-AF65-F5344CB8AC3E}">
        <p14:creationId xmlns:p14="http://schemas.microsoft.com/office/powerpoint/2010/main" val="632996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508" y="226577"/>
            <a:ext cx="9601200" cy="1485900"/>
          </a:xfrm>
        </p:spPr>
        <p:txBody>
          <a:bodyPr/>
          <a:lstStyle/>
          <a:p>
            <a:r>
              <a:rPr lang="en-US" dirty="0"/>
              <a:t>Dynamically created components</a:t>
            </a:r>
            <a:endParaRPr lang="en-NZ" dirty="0"/>
          </a:p>
        </p:txBody>
      </p:sp>
      <p:sp>
        <p:nvSpPr>
          <p:cNvPr id="5" name="TextBox 4"/>
          <p:cNvSpPr txBox="1"/>
          <p:nvPr/>
        </p:nvSpPr>
        <p:spPr>
          <a:xfrm>
            <a:off x="4775909" y="1432290"/>
            <a:ext cx="4321147" cy="1477328"/>
          </a:xfrm>
          <a:prstGeom prst="rect">
            <a:avLst/>
          </a:prstGeom>
          <a:noFill/>
        </p:spPr>
        <p:txBody>
          <a:bodyPr wrap="square" rtlCol="0">
            <a:spAutoFit/>
          </a:bodyPr>
          <a:lstStyle/>
          <a:p>
            <a:r>
              <a:rPr lang="en-NZ" dirty="0" smtClean="0"/>
              <a:t>The buttons for this grid are created dynamically in the view instead of being dragged and dropped from the toolbox. This allows for easier customisation for level grid size.</a:t>
            </a:r>
            <a:endParaRPr lang="en-NZ" dirty="0"/>
          </a:p>
        </p:txBody>
      </p:sp>
      <p:sp>
        <p:nvSpPr>
          <p:cNvPr id="6" name="Rectangle 5"/>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61" y="1432290"/>
            <a:ext cx="4207071" cy="3976546"/>
          </a:xfrm>
          <a:prstGeom prst="rect">
            <a:avLst/>
          </a:prstGeom>
        </p:spPr>
      </p:pic>
    </p:spTree>
    <p:extLst>
      <p:ext uri="{BB962C8B-B14F-4D97-AF65-F5344CB8AC3E}">
        <p14:creationId xmlns:p14="http://schemas.microsoft.com/office/powerpoint/2010/main" val="1920902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508" y="226577"/>
            <a:ext cx="9601200" cy="1485900"/>
          </a:xfrm>
        </p:spPr>
        <p:txBody>
          <a:bodyPr/>
          <a:lstStyle/>
          <a:p>
            <a:r>
              <a:rPr lang="en-US" dirty="0" smtClean="0"/>
              <a:t>Manual lay-out of components</a:t>
            </a:r>
            <a:r>
              <a:rPr lang="en-NZ" dirty="0" smtClean="0"/>
              <a:t> </a:t>
            </a:r>
            <a:endParaRPr lang="en-NZ" dirty="0"/>
          </a:p>
        </p:txBody>
      </p:sp>
      <p:pic>
        <p:nvPicPr>
          <p:cNvPr id="4" name="Content Placeholder 3"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rcRect t="2118" r="3570" b="2481"/>
          <a:stretch/>
        </p:blipFill>
        <p:spPr>
          <a:xfrm>
            <a:off x="521676" y="1432290"/>
            <a:ext cx="4195981" cy="4151214"/>
          </a:xfrm>
        </p:spPr>
      </p:pic>
      <p:sp>
        <p:nvSpPr>
          <p:cNvPr id="5" name="TextBox 4"/>
          <p:cNvSpPr txBox="1"/>
          <p:nvPr/>
        </p:nvSpPr>
        <p:spPr>
          <a:xfrm>
            <a:off x="4775909" y="1432290"/>
            <a:ext cx="4321147" cy="1200329"/>
          </a:xfrm>
          <a:prstGeom prst="rect">
            <a:avLst/>
          </a:prstGeom>
          <a:noFill/>
        </p:spPr>
        <p:txBody>
          <a:bodyPr wrap="square" rtlCol="0">
            <a:spAutoFit/>
          </a:bodyPr>
          <a:lstStyle/>
          <a:p>
            <a:r>
              <a:rPr lang="en-NZ" dirty="0" smtClean="0"/>
              <a:t>The button grid has been manually laid out through drag and drop from the toolbox. All the buttons have been manually labelled to what position they are.</a:t>
            </a:r>
            <a:endParaRPr lang="en-NZ" dirty="0"/>
          </a:p>
        </p:txBody>
      </p:sp>
      <p:sp>
        <p:nvSpPr>
          <p:cNvPr id="6" name="Rectangle 5"/>
          <p:cNvSpPr/>
          <p:nvPr/>
        </p:nvSpPr>
        <p:spPr>
          <a:xfrm>
            <a:off x="8534400" y="6550223"/>
            <a:ext cx="6096000" cy="307777"/>
          </a:xfrm>
          <a:prstGeom prst="rect">
            <a:avLst/>
          </a:prstGeom>
        </p:spPr>
        <p:txBody>
          <a:bodyPr>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2905676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1199"/>
            <a:ext cx="9601200" cy="1485900"/>
          </a:xfrm>
        </p:spPr>
        <p:txBody>
          <a:bodyPr/>
          <a:lstStyle/>
          <a:p>
            <a:r>
              <a:rPr lang="en-NZ" dirty="0" smtClean="0"/>
              <a:t>Must List Features</a:t>
            </a:r>
            <a:endParaRPr lang="en-NZ" sz="4000" dirty="0"/>
          </a:p>
        </p:txBody>
      </p:sp>
      <p:sp>
        <p:nvSpPr>
          <p:cNvPr id="3" name="Content Placeholder 2"/>
          <p:cNvSpPr>
            <a:spLocks noGrp="1"/>
          </p:cNvSpPr>
          <p:nvPr>
            <p:ph idx="1"/>
          </p:nvPr>
        </p:nvSpPr>
        <p:spPr/>
        <p:txBody>
          <a:bodyPr/>
          <a:lstStyle/>
          <a:p>
            <a:pPr marL="514350" lvl="0" indent="-514350">
              <a:buFont typeface="+mj-lt"/>
              <a:buAutoNum type="arabicPeriod"/>
            </a:pPr>
            <a:r>
              <a:rPr lang="en-NZ" sz="2400" dirty="0"/>
              <a:t>Display the Pieces as distinct </a:t>
            </a:r>
            <a:r>
              <a:rPr lang="en-NZ" sz="2400" dirty="0" smtClean="0"/>
              <a:t>images</a:t>
            </a:r>
          </a:p>
          <a:p>
            <a:pPr marL="514350" lvl="0" indent="-514350">
              <a:buFont typeface="+mj-lt"/>
              <a:buAutoNum type="arabicPeriod"/>
            </a:pPr>
            <a:r>
              <a:rPr lang="en-NZ" sz="2400" dirty="0" smtClean="0"/>
              <a:t>Display the Move Count</a:t>
            </a:r>
          </a:p>
          <a:p>
            <a:pPr marL="514350" lvl="0" indent="-514350">
              <a:buFont typeface="+mj-lt"/>
              <a:buAutoNum type="arabicPeriod"/>
            </a:pPr>
            <a:r>
              <a:rPr lang="en-NZ" sz="2400" dirty="0"/>
              <a:t>Actually works – is playable - updates</a:t>
            </a:r>
            <a:r>
              <a:rPr lang="en-NZ" sz="2400" dirty="0" smtClean="0"/>
              <a:t>!</a:t>
            </a:r>
          </a:p>
          <a:p>
            <a:pPr marL="514350" indent="-514350">
              <a:buFont typeface="+mj-lt"/>
              <a:buAutoNum type="arabicPeriod"/>
            </a:pPr>
            <a:r>
              <a:rPr lang="en-NZ" sz="2400" dirty="0"/>
              <a:t>Display a grid of variable size (to an upper limit) CENTRED</a:t>
            </a:r>
          </a:p>
          <a:p>
            <a:pPr marL="514350" lvl="0" indent="-514350">
              <a:buFont typeface="+mj-lt"/>
              <a:buAutoNum type="arabicPeriod"/>
            </a:pPr>
            <a:endParaRPr lang="en-NZ" sz="2400" dirty="0"/>
          </a:p>
          <a:p>
            <a:pPr marL="514350" indent="-514350">
              <a:buFont typeface="+mj-lt"/>
              <a:buAutoNum type="arabicPeriod"/>
            </a:pPr>
            <a:endParaRPr lang="en-NZ" dirty="0"/>
          </a:p>
        </p:txBody>
      </p:sp>
      <p:sp>
        <p:nvSpPr>
          <p:cNvPr id="5" name="Rectangle 4"/>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11914935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1198"/>
            <a:ext cx="9601200" cy="1485900"/>
          </a:xfrm>
        </p:spPr>
        <p:txBody>
          <a:bodyPr/>
          <a:lstStyle/>
          <a:p>
            <a:r>
              <a:rPr lang="en-NZ" dirty="0" smtClean="0"/>
              <a:t>The Working Features - VIDEO</a:t>
            </a:r>
            <a:endParaRPr lang="en-NZ" dirty="0"/>
          </a:p>
        </p:txBody>
      </p:sp>
      <p:sp>
        <p:nvSpPr>
          <p:cNvPr id="6" name="Rectangle 5"/>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pic>
        <p:nvPicPr>
          <p:cNvPr id="7" name="A84F27">
            <a:hlinkClick r:id="" action="ppaction://media"/>
          </p:cNvPr>
          <p:cNvPicPr>
            <a:picLocks noGrp="1" noChangeAspect="1"/>
          </p:cNvPicPr>
          <p:nvPr>
            <p:ph idx="1"/>
            <a:videoFile r:link="rId1"/>
            <p:extLst>
              <p:ext uri="{DAA4B4D4-6D71-4841-9C94-3DE7FCFB9230}">
                <p14:media xmlns:p14="http://schemas.microsoft.com/office/powerpoint/2010/main" r:embed="rId2">
                  <p14:trim end="2361"/>
                </p14:media>
              </p:ext>
            </p:extLst>
          </p:nvPr>
        </p:nvPicPr>
        <p:blipFill>
          <a:blip r:embed="rId4"/>
          <a:stretch>
            <a:fillRect/>
          </a:stretch>
        </p:blipFill>
        <p:spPr>
          <a:xfrm>
            <a:off x="3333750" y="1146053"/>
            <a:ext cx="5540375" cy="5216647"/>
          </a:xfrm>
        </p:spPr>
      </p:pic>
    </p:spTree>
    <p:extLst>
      <p:ext uri="{BB962C8B-B14F-4D97-AF65-F5344CB8AC3E}">
        <p14:creationId xmlns:p14="http://schemas.microsoft.com/office/powerpoint/2010/main" val="9455489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784" y="183420"/>
            <a:ext cx="9601200" cy="1485900"/>
          </a:xfrm>
        </p:spPr>
        <p:txBody>
          <a:bodyPr/>
          <a:lstStyle/>
          <a:p>
            <a:r>
              <a:rPr lang="en-NZ" dirty="0" smtClean="0"/>
              <a:t>(1)Display the pieces as distinct images</a:t>
            </a:r>
            <a:endParaRPr lang="en-NZ"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04" y="1550887"/>
            <a:ext cx="2143424" cy="1667108"/>
          </a:xfrm>
          <a:prstGeom prst="rect">
            <a:avLst/>
          </a:prstGeom>
        </p:spPr>
      </p:pic>
      <p:sp>
        <p:nvSpPr>
          <p:cNvPr id="6" name="TextBox 5"/>
          <p:cNvSpPr txBox="1"/>
          <p:nvPr/>
        </p:nvSpPr>
        <p:spPr>
          <a:xfrm>
            <a:off x="2783660" y="2017284"/>
            <a:ext cx="4321147" cy="923330"/>
          </a:xfrm>
          <a:prstGeom prst="rect">
            <a:avLst/>
          </a:prstGeom>
          <a:noFill/>
        </p:spPr>
        <p:txBody>
          <a:bodyPr wrap="square" rtlCol="0">
            <a:spAutoFit/>
          </a:bodyPr>
          <a:lstStyle/>
          <a:p>
            <a:r>
              <a:rPr lang="en-NZ" dirty="0" smtClean="0"/>
              <a:t>The text of the buttons is replaced with a character that represents a game piece in the </a:t>
            </a:r>
            <a:r>
              <a:rPr lang="en-NZ" dirty="0" err="1" smtClean="0"/>
              <a:t>IFileable</a:t>
            </a:r>
            <a:r>
              <a:rPr lang="en-NZ" dirty="0" smtClean="0"/>
              <a:t> Interface</a:t>
            </a:r>
            <a:endParaRPr lang="en-NZ" dirty="0"/>
          </a:p>
        </p:txBody>
      </p:sp>
      <p:sp>
        <p:nvSpPr>
          <p:cNvPr id="7" name="TextBox 6"/>
          <p:cNvSpPr txBox="1"/>
          <p:nvPr/>
        </p:nvSpPr>
        <p:spPr>
          <a:xfrm>
            <a:off x="4732492" y="4101049"/>
            <a:ext cx="6175571" cy="1477328"/>
          </a:xfrm>
          <a:prstGeom prst="rect">
            <a:avLst/>
          </a:prstGeom>
          <a:noFill/>
        </p:spPr>
        <p:txBody>
          <a:bodyPr wrap="square" rtlCol="0">
            <a:spAutoFit/>
          </a:bodyPr>
          <a:lstStyle/>
          <a:p>
            <a:r>
              <a:rPr lang="en-NZ" dirty="0" smtClean="0"/>
              <a:t>New buttons are created. The text of the button is added dependant on the location of the button compared to the grid. </a:t>
            </a:r>
            <a:r>
              <a:rPr lang="en-NZ" dirty="0" smtClean="0">
                <a:sym typeface="Wingdings" panose="05000000000000000000" pitchFamily="2" charset="2"/>
              </a:rPr>
              <a:t>It grabs the char of the part at that specific location and updates the text of the button to the game piece char. This happens in the view.</a:t>
            </a:r>
            <a:endParaRPr lang="en-NZ" dirty="0"/>
          </a:p>
        </p:txBody>
      </p:sp>
      <p:sp>
        <p:nvSpPr>
          <p:cNvPr id="9" name="Rectangle 8"/>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57" y="3402235"/>
            <a:ext cx="3236005" cy="3151953"/>
          </a:xfrm>
          <a:prstGeom prst="rect">
            <a:avLst/>
          </a:prstGeom>
        </p:spPr>
      </p:pic>
    </p:spTree>
    <p:extLst>
      <p:ext uri="{BB962C8B-B14F-4D97-AF65-F5344CB8AC3E}">
        <p14:creationId xmlns:p14="http://schemas.microsoft.com/office/powerpoint/2010/main" val="29787530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(1)Display the pieces as distinct images: </a:t>
            </a:r>
            <a:r>
              <a:rPr lang="en-NZ" sz="2400" dirty="0" smtClean="0"/>
              <a:t>Continued</a:t>
            </a:r>
            <a:endParaRPr lang="en-NZ" sz="2400"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451" y="2060020"/>
            <a:ext cx="2280854" cy="4351338"/>
          </a:xfrm>
        </p:spPr>
      </p:pic>
      <p:sp>
        <p:nvSpPr>
          <p:cNvPr id="5" name="TextBox 4"/>
          <p:cNvSpPr txBox="1"/>
          <p:nvPr/>
        </p:nvSpPr>
        <p:spPr>
          <a:xfrm>
            <a:off x="2965305" y="2060020"/>
            <a:ext cx="6175571" cy="369332"/>
          </a:xfrm>
          <a:prstGeom prst="rect">
            <a:avLst/>
          </a:prstGeom>
          <a:noFill/>
        </p:spPr>
        <p:txBody>
          <a:bodyPr wrap="square" rtlCol="0">
            <a:spAutoFit/>
          </a:bodyPr>
          <a:lstStyle/>
          <a:p>
            <a:r>
              <a:rPr lang="en-NZ" dirty="0" smtClean="0"/>
              <a:t>Loading the grid in the game model</a:t>
            </a:r>
            <a:endParaRPr lang="en-NZ" dirty="0"/>
          </a:p>
        </p:txBody>
      </p:sp>
      <p:sp>
        <p:nvSpPr>
          <p:cNvPr id="7" name="Rectangle 6"/>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38819647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(1)Display the pieces as distinct images: </a:t>
            </a:r>
            <a:r>
              <a:rPr lang="en-NZ" sz="2400" dirty="0" smtClean="0"/>
              <a:t>Continued</a:t>
            </a:r>
            <a:endParaRPr lang="en-NZ" sz="2400" dirty="0"/>
          </a:p>
        </p:txBody>
      </p:sp>
      <p:sp>
        <p:nvSpPr>
          <p:cNvPr id="5" name="TextBox 4"/>
          <p:cNvSpPr txBox="1"/>
          <p:nvPr/>
        </p:nvSpPr>
        <p:spPr>
          <a:xfrm>
            <a:off x="1201241" y="2054962"/>
            <a:ext cx="10653591" cy="1477328"/>
          </a:xfrm>
          <a:prstGeom prst="rect">
            <a:avLst/>
          </a:prstGeom>
          <a:noFill/>
        </p:spPr>
        <p:txBody>
          <a:bodyPr wrap="square" rtlCol="0">
            <a:spAutoFit/>
          </a:bodyPr>
          <a:lstStyle/>
          <a:p>
            <a:r>
              <a:rPr lang="en-NZ" dirty="0" smtClean="0"/>
              <a:t>This feature was implemented well in this view as the different game pieces are different symbols that aren’t similar. They are also closely related to what they are trying to represent. </a:t>
            </a:r>
          </a:p>
          <a:p>
            <a:r>
              <a:rPr lang="en-NZ" dirty="0" smtClean="0"/>
              <a:t>For example: a wall is represented by a #, and in my opinion it actually looks a bit like a wall.</a:t>
            </a:r>
          </a:p>
          <a:p>
            <a:r>
              <a:rPr lang="en-NZ" dirty="0" smtClean="0"/>
              <a:t>These are also based off the class list that everyone had come to recognise throughout this project.</a:t>
            </a:r>
          </a:p>
          <a:p>
            <a:r>
              <a:rPr lang="en-NZ" dirty="0" smtClean="0"/>
              <a:t>The separation between the buttons also adds to the distinctness of the images. </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01240" y="3805512"/>
            <a:ext cx="10653591" cy="369332"/>
          </a:xfrm>
          <a:prstGeom prst="rect">
            <a:avLst/>
          </a:prstGeom>
          <a:noFill/>
        </p:spPr>
        <p:txBody>
          <a:bodyPr wrap="square" rtlCol="0">
            <a:spAutoFit/>
          </a:bodyPr>
          <a:lstStyle/>
          <a:p>
            <a:r>
              <a:rPr lang="en-NZ" dirty="0" smtClean="0"/>
              <a:t>1/1</a:t>
            </a:r>
            <a:endParaRPr lang="en-NZ" dirty="0"/>
          </a:p>
        </p:txBody>
      </p:sp>
      <p:sp>
        <p:nvSpPr>
          <p:cNvPr id="9" name="Rectangle 8"/>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3550417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171" y="206335"/>
            <a:ext cx="9601200" cy="1485900"/>
          </a:xfrm>
        </p:spPr>
        <p:txBody>
          <a:bodyPr/>
          <a:lstStyle/>
          <a:p>
            <a:pPr lvl="0"/>
            <a:r>
              <a:rPr lang="en-NZ" dirty="0" smtClean="0"/>
              <a:t>(2) Display the Move Count</a:t>
            </a:r>
            <a:endParaRPr lang="en-NZ"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288" y="1646321"/>
            <a:ext cx="1481051" cy="542357"/>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89" y="2370410"/>
            <a:ext cx="2495204" cy="44375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87" y="5206592"/>
            <a:ext cx="3200847" cy="819264"/>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288" y="3236251"/>
            <a:ext cx="3200847" cy="1547329"/>
          </a:xfrm>
          <a:prstGeom prst="rect">
            <a:avLst/>
          </a:prstGeom>
        </p:spPr>
      </p:pic>
      <p:sp>
        <p:nvSpPr>
          <p:cNvPr id="8" name="Rectangle 7"/>
          <p:cNvSpPr/>
          <p:nvPr/>
        </p:nvSpPr>
        <p:spPr>
          <a:xfrm>
            <a:off x="1975339" y="1712030"/>
            <a:ext cx="5642891" cy="369332"/>
          </a:xfrm>
          <a:prstGeom prst="rect">
            <a:avLst/>
          </a:prstGeom>
        </p:spPr>
        <p:txBody>
          <a:bodyPr wrap="none">
            <a:spAutoFit/>
          </a:bodyPr>
          <a:lstStyle/>
          <a:p>
            <a:pPr lvl="0"/>
            <a:r>
              <a:rPr lang="en-NZ" dirty="0" smtClean="0"/>
              <a:t>Function in the game model that returns the </a:t>
            </a:r>
            <a:r>
              <a:rPr lang="en-NZ" dirty="0" err="1" smtClean="0"/>
              <a:t>moveCount</a:t>
            </a:r>
            <a:r>
              <a:rPr lang="en-NZ" dirty="0"/>
              <a:t>.</a:t>
            </a:r>
            <a:endParaRPr lang="en-NZ" dirty="0" smtClean="0"/>
          </a:p>
        </p:txBody>
      </p:sp>
      <p:sp>
        <p:nvSpPr>
          <p:cNvPr id="9" name="Rectangle 8"/>
          <p:cNvSpPr/>
          <p:nvPr/>
        </p:nvSpPr>
        <p:spPr>
          <a:xfrm>
            <a:off x="2989493" y="2287797"/>
            <a:ext cx="7906160" cy="646331"/>
          </a:xfrm>
          <a:prstGeom prst="rect">
            <a:avLst/>
          </a:prstGeom>
        </p:spPr>
        <p:txBody>
          <a:bodyPr wrap="square">
            <a:spAutoFit/>
          </a:bodyPr>
          <a:lstStyle/>
          <a:p>
            <a:pPr lvl="0"/>
            <a:r>
              <a:rPr lang="en-NZ" dirty="0" smtClean="0"/>
              <a:t>The Move() function adds to the </a:t>
            </a:r>
            <a:r>
              <a:rPr lang="en-NZ" dirty="0" err="1" smtClean="0"/>
              <a:t>moveCount</a:t>
            </a:r>
            <a:r>
              <a:rPr lang="en-NZ" dirty="0" smtClean="0"/>
              <a:t> variable whenever the Move() function is called from the controller</a:t>
            </a:r>
          </a:p>
        </p:txBody>
      </p:sp>
      <p:sp>
        <p:nvSpPr>
          <p:cNvPr id="10" name="Rectangle 9"/>
          <p:cNvSpPr/>
          <p:nvPr/>
        </p:nvSpPr>
        <p:spPr>
          <a:xfrm>
            <a:off x="3695135" y="3236251"/>
            <a:ext cx="4668428" cy="1477328"/>
          </a:xfrm>
          <a:prstGeom prst="rect">
            <a:avLst/>
          </a:prstGeom>
        </p:spPr>
        <p:txBody>
          <a:bodyPr wrap="square">
            <a:spAutoFit/>
          </a:bodyPr>
          <a:lstStyle/>
          <a:p>
            <a:pPr lvl="0"/>
            <a:r>
              <a:rPr lang="en-NZ" dirty="0" smtClean="0"/>
              <a:t>When a direction key is pressed, the key is read in the view then passed to the controller. Then the Move() function is called and the </a:t>
            </a:r>
            <a:r>
              <a:rPr lang="en-NZ" dirty="0" err="1" smtClean="0"/>
              <a:t>MoveCount</a:t>
            </a:r>
            <a:r>
              <a:rPr lang="en-NZ" dirty="0" smtClean="0"/>
              <a:t> is updated in the view as seen bellow.  </a:t>
            </a:r>
          </a:p>
        </p:txBody>
      </p:sp>
      <p:pic>
        <p:nvPicPr>
          <p:cNvPr id="3" name="Picture 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0275" y="3036746"/>
            <a:ext cx="3787851" cy="2315565"/>
          </a:xfrm>
          <a:prstGeom prst="rect">
            <a:avLst/>
          </a:prstGeom>
        </p:spPr>
      </p:pic>
      <p:sp>
        <p:nvSpPr>
          <p:cNvPr id="11" name="Rectangle 10"/>
          <p:cNvSpPr/>
          <p:nvPr/>
        </p:nvSpPr>
        <p:spPr>
          <a:xfrm>
            <a:off x="3695134" y="5206592"/>
            <a:ext cx="4668428" cy="646331"/>
          </a:xfrm>
          <a:prstGeom prst="rect">
            <a:avLst/>
          </a:prstGeom>
        </p:spPr>
        <p:txBody>
          <a:bodyPr wrap="square">
            <a:spAutoFit/>
          </a:bodyPr>
          <a:lstStyle/>
          <a:p>
            <a:pPr lvl="0"/>
            <a:r>
              <a:rPr lang="en-NZ" dirty="0" smtClean="0"/>
              <a:t>The </a:t>
            </a:r>
            <a:r>
              <a:rPr lang="en-NZ" dirty="0" err="1" smtClean="0"/>
              <a:t>MoveCount</a:t>
            </a:r>
            <a:r>
              <a:rPr lang="en-NZ" dirty="0" smtClean="0"/>
              <a:t>() is called from the controller. This function updates the text in the view.</a:t>
            </a:r>
          </a:p>
        </p:txBody>
      </p:sp>
      <p:sp>
        <p:nvSpPr>
          <p:cNvPr id="13" name="Rectangle 12"/>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18344671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(2) Display the Move Count: </a:t>
            </a:r>
            <a:r>
              <a:rPr lang="en-NZ" sz="2400" dirty="0" smtClean="0"/>
              <a:t>Continued</a:t>
            </a:r>
            <a:endParaRPr lang="en-NZ" sz="2400" dirty="0"/>
          </a:p>
        </p:txBody>
      </p:sp>
      <p:sp>
        <p:nvSpPr>
          <p:cNvPr id="5" name="TextBox 4"/>
          <p:cNvSpPr txBox="1"/>
          <p:nvPr/>
        </p:nvSpPr>
        <p:spPr>
          <a:xfrm>
            <a:off x="1209334" y="1938639"/>
            <a:ext cx="10588854" cy="1754326"/>
          </a:xfrm>
          <a:prstGeom prst="rect">
            <a:avLst/>
          </a:prstGeom>
          <a:noFill/>
        </p:spPr>
        <p:txBody>
          <a:bodyPr wrap="square" rtlCol="0">
            <a:spAutoFit/>
          </a:bodyPr>
          <a:lstStyle/>
          <a:p>
            <a:r>
              <a:rPr lang="en-NZ" dirty="0" smtClean="0"/>
              <a:t>This feature was well implemented as I was able to use the code from the model that had been previously created in the 15% assignment. It is able to count each time a key has been pressed and resets when the game is closed and then reopened. However it continues to count up whilst holding down a direction key while up against a wall. This could possibly be considered as not a move, as the key has only been pressed once so this could be amended so that it doesn’t do that. In saying that though, overall the move count feature works well.</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09334" y="3832138"/>
            <a:ext cx="10653591" cy="369332"/>
          </a:xfrm>
          <a:prstGeom prst="rect">
            <a:avLst/>
          </a:prstGeom>
          <a:noFill/>
        </p:spPr>
        <p:txBody>
          <a:bodyPr wrap="square" rtlCol="0">
            <a:spAutoFit/>
          </a:bodyPr>
          <a:lstStyle/>
          <a:p>
            <a:r>
              <a:rPr lang="en-NZ" dirty="0" smtClean="0"/>
              <a:t>0.9/1</a:t>
            </a:r>
            <a:endParaRPr lang="en-NZ" dirty="0"/>
          </a:p>
        </p:txBody>
      </p:sp>
      <p:sp>
        <p:nvSpPr>
          <p:cNvPr id="9" name="Rectangle 8"/>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2308093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8247"/>
            <a:ext cx="10717901" cy="1485900"/>
          </a:xfrm>
        </p:spPr>
        <p:txBody>
          <a:bodyPr/>
          <a:lstStyle/>
          <a:p>
            <a:pPr lvl="0"/>
            <a:r>
              <a:rPr lang="en-NZ" dirty="0" smtClean="0"/>
              <a:t>(3)</a:t>
            </a:r>
            <a:r>
              <a:rPr lang="en-NZ" dirty="0"/>
              <a:t> Actually works – is playable - updates</a:t>
            </a:r>
            <a:r>
              <a:rPr lang="en-NZ" dirty="0" smtClean="0"/>
              <a:t>!</a:t>
            </a:r>
            <a:endParaRPr lang="en-NZ" dirty="0"/>
          </a:p>
        </p:txBody>
      </p:sp>
      <p:sp>
        <p:nvSpPr>
          <p:cNvPr id="3" name="Content Placeholder 2"/>
          <p:cNvSpPr>
            <a:spLocks noGrp="1"/>
          </p:cNvSpPr>
          <p:nvPr>
            <p:ph idx="1"/>
          </p:nvPr>
        </p:nvSpPr>
        <p:spPr>
          <a:xfrm>
            <a:off x="1371600" y="1185483"/>
            <a:ext cx="9601200" cy="468664"/>
          </a:xfrm>
        </p:spPr>
        <p:txBody>
          <a:bodyPr>
            <a:normAutofit/>
          </a:bodyPr>
          <a:lstStyle/>
          <a:p>
            <a:r>
              <a:rPr lang="en-NZ" sz="1800" dirty="0" smtClean="0"/>
              <a:t>As seen in the previous video, the game works, is playable and updates.</a:t>
            </a:r>
            <a:endParaRPr lang="en-NZ" sz="180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916" y="1816038"/>
            <a:ext cx="2111978" cy="4467428"/>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590" y="3832061"/>
            <a:ext cx="4985354" cy="292301"/>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108" y="4900455"/>
            <a:ext cx="3860595" cy="889651"/>
          </a:xfrm>
          <a:prstGeom prst="rect">
            <a:avLst/>
          </a:prstGeom>
        </p:spPr>
      </p:pic>
      <p:sp>
        <p:nvSpPr>
          <p:cNvPr id="11" name="Rectangle 10"/>
          <p:cNvSpPr/>
          <p:nvPr/>
        </p:nvSpPr>
        <p:spPr>
          <a:xfrm>
            <a:off x="3172709" y="1816038"/>
            <a:ext cx="3341379" cy="2308324"/>
          </a:xfrm>
          <a:prstGeom prst="rect">
            <a:avLst/>
          </a:prstGeom>
        </p:spPr>
        <p:txBody>
          <a:bodyPr wrap="square">
            <a:spAutoFit/>
          </a:bodyPr>
          <a:lstStyle/>
          <a:p>
            <a:pPr lvl="0"/>
            <a:r>
              <a:rPr lang="en-NZ" sz="1600" dirty="0" smtClean="0"/>
              <a:t>For the grid to exist it needs to be created based from a string of chars(parts) that each represent a different player piece. The different parts are added to the grid through the </a:t>
            </a:r>
            <a:r>
              <a:rPr lang="en-NZ" sz="1600" dirty="0" err="1" smtClean="0"/>
              <a:t>GridLoad</a:t>
            </a:r>
            <a:r>
              <a:rPr lang="en-NZ" sz="1600" dirty="0" smtClean="0"/>
              <a:t>() function which is in the game model. The level is created statically in the game model as seen here.</a:t>
            </a:r>
          </a:p>
        </p:txBody>
      </p:sp>
      <p:sp>
        <p:nvSpPr>
          <p:cNvPr id="15" name="Rectangle 14"/>
          <p:cNvSpPr/>
          <p:nvPr/>
        </p:nvSpPr>
        <p:spPr>
          <a:xfrm>
            <a:off x="4458650" y="4811165"/>
            <a:ext cx="3341379" cy="1569660"/>
          </a:xfrm>
          <a:prstGeom prst="rect">
            <a:avLst/>
          </a:prstGeom>
        </p:spPr>
        <p:txBody>
          <a:bodyPr wrap="square">
            <a:spAutoFit/>
          </a:bodyPr>
          <a:lstStyle/>
          <a:p>
            <a:pPr lvl="0"/>
            <a:r>
              <a:rPr lang="en-NZ" sz="1600" dirty="0" smtClean="0"/>
              <a:t>When the Form is executed the Go() function of the controller is called. This loads the string. Loads the Grid based off the string and then builds the level to the view so that is can be visually displayed.</a:t>
            </a:r>
          </a:p>
        </p:txBody>
      </p:sp>
      <p:sp>
        <p:nvSpPr>
          <p:cNvPr id="12" name="Rectangle 11"/>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22314919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8247"/>
            <a:ext cx="10717901" cy="1485900"/>
          </a:xfrm>
        </p:spPr>
        <p:txBody>
          <a:bodyPr/>
          <a:lstStyle/>
          <a:p>
            <a:pPr lvl="0"/>
            <a:r>
              <a:rPr lang="en-NZ" dirty="0" smtClean="0"/>
              <a:t>(3)</a:t>
            </a:r>
            <a:r>
              <a:rPr lang="en-NZ" dirty="0"/>
              <a:t> Actually works – is playable - updates</a:t>
            </a:r>
            <a:r>
              <a:rPr lang="en-NZ" dirty="0" smtClean="0"/>
              <a:t>!</a:t>
            </a:r>
            <a:endParaRPr lang="en-NZ" dirty="0"/>
          </a:p>
        </p:txBody>
      </p:sp>
      <p:sp>
        <p:nvSpPr>
          <p:cNvPr id="3" name="Content Placeholder 2"/>
          <p:cNvSpPr>
            <a:spLocks noGrp="1"/>
          </p:cNvSpPr>
          <p:nvPr>
            <p:ph idx="1"/>
          </p:nvPr>
        </p:nvSpPr>
        <p:spPr>
          <a:xfrm>
            <a:off x="1371600" y="1185483"/>
            <a:ext cx="9601200" cy="468664"/>
          </a:xfrm>
        </p:spPr>
        <p:txBody>
          <a:bodyPr>
            <a:normAutofit/>
          </a:bodyPr>
          <a:lstStyle/>
          <a:p>
            <a:r>
              <a:rPr lang="en-NZ" sz="1800" dirty="0" smtClean="0"/>
              <a:t>As seen in the previous video, the game works, is playable and updates.</a:t>
            </a:r>
            <a:endParaRPr lang="en-NZ" sz="180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12" y="4968011"/>
            <a:ext cx="2997138" cy="1575815"/>
          </a:xfrm>
          <a:prstGeom prst="rect">
            <a:avLst/>
          </a:prstGeom>
        </p:spPr>
      </p:pic>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l="5330" r="7355"/>
          <a:stretch/>
        </p:blipFill>
        <p:spPr>
          <a:xfrm>
            <a:off x="7954471" y="3627181"/>
            <a:ext cx="3698060" cy="2416987"/>
          </a:xfrm>
          <a:prstGeom prst="rect">
            <a:avLst/>
          </a:prstGeom>
        </p:spPr>
      </p:pic>
      <p:sp>
        <p:nvSpPr>
          <p:cNvPr id="9" name="Rectangle 8"/>
          <p:cNvSpPr/>
          <p:nvPr/>
        </p:nvSpPr>
        <p:spPr>
          <a:xfrm>
            <a:off x="4252579" y="1733750"/>
            <a:ext cx="7399952" cy="1323439"/>
          </a:xfrm>
          <a:prstGeom prst="rect">
            <a:avLst/>
          </a:prstGeom>
        </p:spPr>
        <p:txBody>
          <a:bodyPr wrap="square">
            <a:spAutoFit/>
          </a:bodyPr>
          <a:lstStyle/>
          <a:p>
            <a:pPr lvl="0"/>
            <a:r>
              <a:rPr lang="en-NZ" sz="1600" dirty="0" err="1" smtClean="0"/>
              <a:t>CreateLevel</a:t>
            </a:r>
            <a:r>
              <a:rPr lang="en-NZ" sz="1600" dirty="0" smtClean="0"/>
              <a:t>() is called initially when the form is executed. This creates new buttons and names them based on their row and column. The button text is dependant on the part that is on that location of the grid. This allows the player of the game to view the parts onscreen as the name of the button is the Part symbol. This function is part of the view.</a:t>
            </a:r>
          </a:p>
        </p:txBody>
      </p:sp>
      <p:sp>
        <p:nvSpPr>
          <p:cNvPr id="10" name="Rectangle 9"/>
          <p:cNvSpPr/>
          <p:nvPr/>
        </p:nvSpPr>
        <p:spPr>
          <a:xfrm>
            <a:off x="4816502" y="3627181"/>
            <a:ext cx="3137970" cy="830997"/>
          </a:xfrm>
          <a:prstGeom prst="rect">
            <a:avLst/>
          </a:prstGeom>
        </p:spPr>
        <p:txBody>
          <a:bodyPr wrap="square">
            <a:spAutoFit/>
          </a:bodyPr>
          <a:lstStyle/>
          <a:p>
            <a:pPr lvl="0"/>
            <a:r>
              <a:rPr lang="en-NZ" sz="1600" dirty="0" smtClean="0"/>
              <a:t>When a direction key is pressed, the view sends the key direction to the controller.  </a:t>
            </a:r>
          </a:p>
        </p:txBody>
      </p:sp>
      <p:sp>
        <p:nvSpPr>
          <p:cNvPr id="11" name="Rectangle 10"/>
          <p:cNvSpPr/>
          <p:nvPr/>
        </p:nvSpPr>
        <p:spPr>
          <a:xfrm>
            <a:off x="3626689" y="4968011"/>
            <a:ext cx="3137970" cy="1323439"/>
          </a:xfrm>
          <a:prstGeom prst="rect">
            <a:avLst/>
          </a:prstGeom>
        </p:spPr>
        <p:txBody>
          <a:bodyPr wrap="square">
            <a:spAutoFit/>
          </a:bodyPr>
          <a:lstStyle/>
          <a:p>
            <a:pPr lvl="0"/>
            <a:r>
              <a:rPr lang="en-NZ" sz="1600" dirty="0" smtClean="0"/>
              <a:t>The </a:t>
            </a:r>
            <a:r>
              <a:rPr lang="en-NZ" sz="1600" dirty="0" err="1" smtClean="0"/>
              <a:t>KeyPressed</a:t>
            </a:r>
            <a:r>
              <a:rPr lang="en-NZ" sz="1600" dirty="0" smtClean="0"/>
              <a:t>() function calls </a:t>
            </a:r>
            <a:r>
              <a:rPr lang="en-NZ" sz="1600" dirty="0" err="1" smtClean="0"/>
              <a:t>RebuildLevel</a:t>
            </a:r>
            <a:r>
              <a:rPr lang="en-NZ" sz="1600" dirty="0" smtClean="0"/>
              <a:t>() after the Move() function has been executed so that the new grid can be loaded and updated to the view. </a:t>
            </a:r>
          </a:p>
        </p:txBody>
      </p:sp>
      <p:sp>
        <p:nvSpPr>
          <p:cNvPr id="13" name="Rectangle 12"/>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903" y="1654147"/>
            <a:ext cx="3236005" cy="3151953"/>
          </a:xfrm>
          <a:prstGeom prst="rect">
            <a:avLst/>
          </a:prstGeom>
        </p:spPr>
      </p:pic>
    </p:spTree>
    <p:extLst>
      <p:ext uri="{BB962C8B-B14F-4D97-AF65-F5344CB8AC3E}">
        <p14:creationId xmlns:p14="http://schemas.microsoft.com/office/powerpoint/2010/main" val="18085291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37" y="256922"/>
            <a:ext cx="11037536" cy="1485900"/>
          </a:xfrm>
        </p:spPr>
        <p:txBody>
          <a:bodyPr/>
          <a:lstStyle/>
          <a:p>
            <a:r>
              <a:rPr lang="en-NZ" dirty="0"/>
              <a:t>(3) Actually works – is playable - updates</a:t>
            </a:r>
            <a:r>
              <a:rPr lang="en-NZ" dirty="0" smtClean="0"/>
              <a:t>!: </a:t>
            </a:r>
            <a:r>
              <a:rPr lang="en-NZ" sz="2400" dirty="0" smtClean="0"/>
              <a:t>Continued</a:t>
            </a:r>
            <a:endParaRPr lang="en-NZ" sz="24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403" y="3868758"/>
            <a:ext cx="3081157" cy="2738806"/>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65" y="1358231"/>
            <a:ext cx="4781126" cy="3816071"/>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5245" y="1231311"/>
            <a:ext cx="2291960" cy="3192976"/>
          </a:xfrm>
          <a:prstGeom prst="rect">
            <a:avLst/>
          </a:prstGeom>
        </p:spPr>
      </p:pic>
      <p:sp>
        <p:nvSpPr>
          <p:cNvPr id="9" name="Rectangle 8"/>
          <p:cNvSpPr/>
          <p:nvPr/>
        </p:nvSpPr>
        <p:spPr>
          <a:xfrm>
            <a:off x="5292191" y="1231311"/>
            <a:ext cx="4313054" cy="2554545"/>
          </a:xfrm>
          <a:prstGeom prst="rect">
            <a:avLst/>
          </a:prstGeom>
        </p:spPr>
        <p:txBody>
          <a:bodyPr wrap="square">
            <a:spAutoFit/>
          </a:bodyPr>
          <a:lstStyle/>
          <a:p>
            <a:pPr lvl="0"/>
            <a:r>
              <a:rPr lang="en-NZ" sz="1600" dirty="0" smtClean="0"/>
              <a:t>The Move() function checks the location of the player and depending on the move direction does the according Part update based on the old and new positions. The position class checks the movement direction and sets the x and y position to either positive or negative depending on the direction. For example, moving right is a positive move across the x axis. And if the position next to the player was a goal then the Part would become </a:t>
            </a:r>
            <a:r>
              <a:rPr lang="en-NZ" sz="1600" dirty="0" err="1" smtClean="0"/>
              <a:t>PlayerOnGoal</a:t>
            </a:r>
            <a:r>
              <a:rPr lang="en-NZ" sz="1600" dirty="0" smtClean="0"/>
              <a:t>.</a:t>
            </a:r>
          </a:p>
        </p:txBody>
      </p:sp>
      <p:sp>
        <p:nvSpPr>
          <p:cNvPr id="8" name="Rectangle 7"/>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2598630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1199"/>
            <a:ext cx="9601200" cy="1485900"/>
          </a:xfrm>
        </p:spPr>
        <p:txBody>
          <a:bodyPr/>
          <a:lstStyle/>
          <a:p>
            <a:r>
              <a:rPr lang="en-NZ" dirty="0" smtClean="0"/>
              <a:t>Must List Features</a:t>
            </a:r>
            <a:endParaRPr lang="en-NZ" sz="4000" dirty="0"/>
          </a:p>
        </p:txBody>
      </p:sp>
      <p:sp>
        <p:nvSpPr>
          <p:cNvPr id="3" name="Content Placeholder 2"/>
          <p:cNvSpPr>
            <a:spLocks noGrp="1"/>
          </p:cNvSpPr>
          <p:nvPr>
            <p:ph idx="1"/>
          </p:nvPr>
        </p:nvSpPr>
        <p:spPr/>
        <p:txBody>
          <a:bodyPr/>
          <a:lstStyle/>
          <a:p>
            <a:pPr marL="514350" lvl="0" indent="-514350">
              <a:buFont typeface="+mj-lt"/>
              <a:buAutoNum type="arabicPeriod"/>
            </a:pPr>
            <a:r>
              <a:rPr lang="en-NZ" sz="2400" dirty="0"/>
              <a:t>Display the Pieces as distinct </a:t>
            </a:r>
            <a:r>
              <a:rPr lang="en-NZ" sz="2400" dirty="0" smtClean="0"/>
              <a:t>images</a:t>
            </a:r>
          </a:p>
          <a:p>
            <a:pPr marL="514350" lvl="0" indent="-514350">
              <a:buFont typeface="+mj-lt"/>
              <a:buAutoNum type="arabicPeriod"/>
            </a:pPr>
            <a:r>
              <a:rPr lang="en-NZ" sz="2400" dirty="0" smtClean="0"/>
              <a:t>Display the Move Count</a:t>
            </a:r>
          </a:p>
          <a:p>
            <a:pPr marL="514350" lvl="0" indent="-514350">
              <a:buFont typeface="+mj-lt"/>
              <a:buAutoNum type="arabicPeriod"/>
            </a:pPr>
            <a:r>
              <a:rPr lang="en-NZ" sz="2400" dirty="0"/>
              <a:t>Actually works – is playable - updates!</a:t>
            </a:r>
          </a:p>
          <a:p>
            <a:pPr marL="514350" indent="-514350">
              <a:buFont typeface="+mj-lt"/>
              <a:buAutoNum type="arabicPeriod"/>
            </a:pPr>
            <a:endParaRPr lang="en-NZ" dirty="0"/>
          </a:p>
        </p:txBody>
      </p:sp>
      <p:sp>
        <p:nvSpPr>
          <p:cNvPr id="4" name="Rectangle 3"/>
          <p:cNvSpPr/>
          <p:nvPr/>
        </p:nvSpPr>
        <p:spPr>
          <a:xfrm>
            <a:off x="8510124" y="6550223"/>
            <a:ext cx="6096000" cy="307777"/>
          </a:xfrm>
          <a:prstGeom prst="rect">
            <a:avLst/>
          </a:prstGeom>
        </p:spPr>
        <p:txBody>
          <a:bodyPr>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41375648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1485900"/>
          </a:xfrm>
        </p:spPr>
        <p:txBody>
          <a:bodyPr/>
          <a:lstStyle/>
          <a:p>
            <a:r>
              <a:rPr lang="en-NZ" dirty="0"/>
              <a:t>(3) Actually works – is playable - updates!: </a:t>
            </a:r>
            <a:r>
              <a:rPr lang="en-NZ" sz="2400" dirty="0"/>
              <a:t>Continued</a:t>
            </a:r>
            <a:endParaRPr lang="en-NZ"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87774"/>
            <a:ext cx="4213508" cy="4740197"/>
          </a:xfrm>
          <a:prstGeom prst="rect">
            <a:avLst/>
          </a:prstGeom>
        </p:spPr>
      </p:pic>
      <p:sp>
        <p:nvSpPr>
          <p:cNvPr id="5" name="Rectangle 4"/>
          <p:cNvSpPr/>
          <p:nvPr/>
        </p:nvSpPr>
        <p:spPr>
          <a:xfrm>
            <a:off x="5666166" y="1587774"/>
            <a:ext cx="3137970" cy="2554545"/>
          </a:xfrm>
          <a:prstGeom prst="rect">
            <a:avLst/>
          </a:prstGeom>
        </p:spPr>
        <p:txBody>
          <a:bodyPr wrap="square">
            <a:spAutoFit/>
          </a:bodyPr>
          <a:lstStyle/>
          <a:p>
            <a:pPr lvl="0"/>
            <a:r>
              <a:rPr lang="en-NZ" sz="1600" dirty="0" smtClean="0"/>
              <a:t>The block movement is similar to the player but requires a big if/else statement to determine what happens to the part. </a:t>
            </a:r>
            <a:endParaRPr lang="en-NZ" sz="1600" dirty="0"/>
          </a:p>
          <a:p>
            <a:pPr lvl="0"/>
            <a:r>
              <a:rPr lang="en-NZ" sz="1600" dirty="0" smtClean="0"/>
              <a:t>For example: if a player moves right into a block, and next to the block is an empty space, then the block will move into the empty space and the player will move to where the block was.</a:t>
            </a:r>
          </a:p>
        </p:txBody>
      </p:sp>
      <p:sp>
        <p:nvSpPr>
          <p:cNvPr id="6" name="Rectangle 5"/>
          <p:cNvSpPr/>
          <p:nvPr/>
        </p:nvSpPr>
        <p:spPr>
          <a:xfrm>
            <a:off x="2931057" y="6327971"/>
            <a:ext cx="3137970" cy="261610"/>
          </a:xfrm>
          <a:prstGeom prst="rect">
            <a:avLst/>
          </a:prstGeom>
        </p:spPr>
        <p:txBody>
          <a:bodyPr wrap="square">
            <a:spAutoFit/>
          </a:bodyPr>
          <a:lstStyle/>
          <a:p>
            <a:pPr lvl="0"/>
            <a:r>
              <a:rPr lang="en-NZ" sz="1100" dirty="0" smtClean="0"/>
              <a:t>There are more if/else statements than this</a:t>
            </a:r>
          </a:p>
        </p:txBody>
      </p:sp>
      <p:sp>
        <p:nvSpPr>
          <p:cNvPr id="8" name="Rectangle 7"/>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6988597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1485900"/>
          </a:xfrm>
        </p:spPr>
        <p:txBody>
          <a:bodyPr/>
          <a:lstStyle/>
          <a:p>
            <a:r>
              <a:rPr lang="en-NZ" dirty="0"/>
              <a:t>(3) Actually works – is playable - updates!: </a:t>
            </a:r>
            <a:r>
              <a:rPr lang="en-NZ" sz="2400" dirty="0"/>
              <a:t>Continued</a:t>
            </a:r>
            <a:endParaRPr lang="en-NZ" dirty="0"/>
          </a:p>
        </p:txBody>
      </p:sp>
      <p:sp>
        <p:nvSpPr>
          <p:cNvPr id="5" name="Rectangle 4"/>
          <p:cNvSpPr/>
          <p:nvPr/>
        </p:nvSpPr>
        <p:spPr>
          <a:xfrm>
            <a:off x="5411900" y="1429722"/>
            <a:ext cx="6360999" cy="1569660"/>
          </a:xfrm>
          <a:prstGeom prst="rect">
            <a:avLst/>
          </a:prstGeom>
        </p:spPr>
        <p:txBody>
          <a:bodyPr wrap="square">
            <a:spAutoFit/>
          </a:bodyPr>
          <a:lstStyle/>
          <a:p>
            <a:pPr lvl="0"/>
            <a:r>
              <a:rPr lang="en-NZ" sz="1600" dirty="0" err="1"/>
              <a:t>RebuildLevel</a:t>
            </a:r>
            <a:r>
              <a:rPr lang="en-NZ" sz="1600" dirty="0"/>
              <a:t>() is called </a:t>
            </a:r>
            <a:r>
              <a:rPr lang="en-NZ" sz="1600" dirty="0" smtClean="0"/>
              <a:t>when a direction key has been pressed. </a:t>
            </a:r>
            <a:r>
              <a:rPr lang="en-NZ" sz="1600" dirty="0"/>
              <a:t>This loops through the rows and columns so that each position of the grid can be found. It then loops through all the controls(buttons) on the form to see if there are any with the name “</a:t>
            </a:r>
            <a:r>
              <a:rPr lang="en-NZ" sz="1600" dirty="0" err="1"/>
              <a:t>btn</a:t>
            </a:r>
            <a:r>
              <a:rPr lang="en-NZ" sz="1600" dirty="0"/>
              <a:t>_’</a:t>
            </a:r>
            <a:r>
              <a:rPr lang="en-NZ" sz="1600" dirty="0" err="1"/>
              <a:t>column’_’row</a:t>
            </a:r>
            <a:r>
              <a:rPr lang="en-NZ" sz="1600" dirty="0"/>
              <a:t>’”. If so it locates the part for that space and updates the text of the button so that the game can be visually seen. This function is part of the </a:t>
            </a:r>
            <a:r>
              <a:rPr lang="en-NZ" sz="1600" dirty="0" smtClean="0"/>
              <a:t>view</a:t>
            </a:r>
            <a:r>
              <a:rPr lang="en-NZ" sz="1600" dirty="0"/>
              <a:t>.</a:t>
            </a:r>
          </a:p>
        </p:txBody>
      </p:sp>
      <p:sp>
        <p:nvSpPr>
          <p:cNvPr id="8" name="Rectangle 7"/>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11" y="1429722"/>
            <a:ext cx="4745490" cy="3098526"/>
          </a:xfrm>
          <a:prstGeom prst="rect">
            <a:avLst/>
          </a:prstGeom>
        </p:spPr>
      </p:pic>
    </p:spTree>
    <p:extLst>
      <p:ext uri="{BB962C8B-B14F-4D97-AF65-F5344CB8AC3E}">
        <p14:creationId xmlns:p14="http://schemas.microsoft.com/office/powerpoint/2010/main" val="6722059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(3) Actually works – is playable - updates</a:t>
            </a:r>
            <a:r>
              <a:rPr lang="en-NZ" dirty="0" smtClean="0"/>
              <a:t>!: </a:t>
            </a:r>
            <a:br>
              <a:rPr lang="en-NZ" dirty="0" smtClean="0"/>
            </a:br>
            <a:r>
              <a:rPr lang="en-NZ" sz="2400" dirty="0" smtClean="0"/>
              <a:t>Continued</a:t>
            </a:r>
            <a:endParaRPr lang="en-NZ" sz="2400" dirty="0"/>
          </a:p>
        </p:txBody>
      </p:sp>
      <p:sp>
        <p:nvSpPr>
          <p:cNvPr id="5" name="TextBox 4"/>
          <p:cNvSpPr txBox="1"/>
          <p:nvPr/>
        </p:nvSpPr>
        <p:spPr>
          <a:xfrm>
            <a:off x="1217425" y="2054962"/>
            <a:ext cx="10613131" cy="1754326"/>
          </a:xfrm>
          <a:prstGeom prst="rect">
            <a:avLst/>
          </a:prstGeom>
          <a:noFill/>
        </p:spPr>
        <p:txBody>
          <a:bodyPr wrap="square" rtlCol="0">
            <a:spAutoFit/>
          </a:bodyPr>
          <a:lstStyle/>
          <a:p>
            <a:r>
              <a:rPr lang="en-NZ" dirty="0" smtClean="0"/>
              <a:t>This feature worked and allowed the Sokoban game to actually be playable, through movement and updating of the view. This was through the help of Elliot as we had worked on the game model together previously as it is a big task to do solo. It is probably possibly to tidy up the move logic so that there are less if/else statements but we were unable to do so. Other than that the game works well and performs the basic functions that a Sokoban game needs. When using the direction keys parts of the form become highlighted which can distract from the game.</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0.75/1</a:t>
            </a:r>
            <a:endParaRPr lang="en-NZ" dirty="0"/>
          </a:p>
        </p:txBody>
      </p:sp>
      <p:sp>
        <p:nvSpPr>
          <p:cNvPr id="9" name="Rectangle 8"/>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18499384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1485900"/>
          </a:xfrm>
        </p:spPr>
        <p:txBody>
          <a:bodyPr/>
          <a:lstStyle/>
          <a:p>
            <a:r>
              <a:rPr lang="en-NZ" dirty="0" smtClean="0"/>
              <a:t>(4) </a:t>
            </a:r>
            <a:r>
              <a:rPr lang="en-NZ" dirty="0"/>
              <a:t>Display a grid of variable </a:t>
            </a:r>
            <a:r>
              <a:rPr lang="en-NZ" dirty="0" smtClean="0"/>
              <a:t>size</a:t>
            </a:r>
            <a:endParaRPr lang="en-NZ" dirty="0"/>
          </a:p>
        </p:txBody>
      </p:sp>
      <p:sp>
        <p:nvSpPr>
          <p:cNvPr id="5" name="Rectangle 4"/>
          <p:cNvSpPr/>
          <p:nvPr/>
        </p:nvSpPr>
        <p:spPr>
          <a:xfrm>
            <a:off x="5447710" y="1420197"/>
            <a:ext cx="5877515" cy="830997"/>
          </a:xfrm>
          <a:prstGeom prst="rect">
            <a:avLst/>
          </a:prstGeom>
        </p:spPr>
        <p:txBody>
          <a:bodyPr wrap="square">
            <a:spAutoFit/>
          </a:bodyPr>
          <a:lstStyle/>
          <a:p>
            <a:pPr lvl="0"/>
            <a:r>
              <a:rPr lang="en-NZ" sz="1600" dirty="0" err="1" smtClean="0"/>
              <a:t>CreateLevel</a:t>
            </a:r>
            <a:r>
              <a:rPr lang="en-NZ" sz="1600" dirty="0" smtClean="0"/>
              <a:t>() creates the grid. The size is determined by the level string. To get the grid to centre the size is determined by the width and height of the form and grid, and also the size of the button. </a:t>
            </a:r>
            <a:endParaRPr lang="en-NZ" sz="1600" dirty="0"/>
          </a:p>
        </p:txBody>
      </p:sp>
      <p:sp>
        <p:nvSpPr>
          <p:cNvPr id="8" name="Rectangle 7"/>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85" y="1156936"/>
            <a:ext cx="4881326" cy="4862940"/>
          </a:xfrm>
          <a:prstGeom prst="rect">
            <a:avLst/>
          </a:prstGeom>
        </p:spPr>
      </p:pic>
    </p:spTree>
    <p:extLst>
      <p:ext uri="{BB962C8B-B14F-4D97-AF65-F5344CB8AC3E}">
        <p14:creationId xmlns:p14="http://schemas.microsoft.com/office/powerpoint/2010/main" val="4077274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(4) Display a grid of variable </a:t>
            </a:r>
            <a:r>
              <a:rPr lang="en-NZ" dirty="0" smtClean="0"/>
              <a:t>size: </a:t>
            </a:r>
            <a:r>
              <a:rPr lang="en-NZ" sz="2400" dirty="0" smtClean="0"/>
              <a:t>Continued</a:t>
            </a:r>
            <a:endParaRPr lang="en-NZ" sz="2400" dirty="0"/>
          </a:p>
        </p:txBody>
      </p:sp>
      <p:sp>
        <p:nvSpPr>
          <p:cNvPr id="5" name="TextBox 4"/>
          <p:cNvSpPr txBox="1"/>
          <p:nvPr/>
        </p:nvSpPr>
        <p:spPr>
          <a:xfrm>
            <a:off x="1217425" y="2054962"/>
            <a:ext cx="10613131" cy="923330"/>
          </a:xfrm>
          <a:prstGeom prst="rect">
            <a:avLst/>
          </a:prstGeom>
          <a:noFill/>
        </p:spPr>
        <p:txBody>
          <a:bodyPr wrap="square" rtlCol="0">
            <a:spAutoFit/>
          </a:bodyPr>
          <a:lstStyle/>
          <a:p>
            <a:r>
              <a:rPr lang="en-US" dirty="0" smtClean="0"/>
              <a:t>The grid gets centered and can be of variable size as the buttons are dynamically created. However not all the view elements are dynamically created so if a level size was to be too big it would overlap these elements.</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0.9/1</a:t>
            </a:r>
            <a:endParaRPr lang="en-NZ" dirty="0"/>
          </a:p>
        </p:txBody>
      </p:sp>
      <p:sp>
        <p:nvSpPr>
          <p:cNvPr id="9" name="Rectangle 8"/>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2461286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Another Must List Feature (5)</a:t>
            </a:r>
            <a:endParaRPr lang="en-NZ" dirty="0"/>
          </a:p>
        </p:txBody>
      </p:sp>
      <p:sp>
        <p:nvSpPr>
          <p:cNvPr id="3" name="Content Placeholder 2"/>
          <p:cNvSpPr>
            <a:spLocks noGrp="1"/>
          </p:cNvSpPr>
          <p:nvPr>
            <p:ph idx="1"/>
          </p:nvPr>
        </p:nvSpPr>
        <p:spPr>
          <a:xfrm>
            <a:off x="1371600" y="1266403"/>
            <a:ext cx="9601200" cy="484511"/>
          </a:xfrm>
        </p:spPr>
        <p:txBody>
          <a:bodyPr/>
          <a:lstStyle/>
          <a:p>
            <a:r>
              <a:rPr lang="en-NZ" dirty="0"/>
              <a:t>Save and load ‘works’</a:t>
            </a:r>
          </a:p>
        </p:txBody>
      </p:sp>
      <p:pic>
        <p:nvPicPr>
          <p:cNvPr id="4" name="438D2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1200" y="1750914"/>
            <a:ext cx="8591550" cy="4747726"/>
          </a:xfrm>
          <a:prstGeom prst="rect">
            <a:avLst/>
          </a:prstGeom>
        </p:spPr>
      </p:pic>
      <p:sp>
        <p:nvSpPr>
          <p:cNvPr id="7" name="Rectangle 6"/>
          <p:cNvSpPr/>
          <p:nvPr/>
        </p:nvSpPr>
        <p:spPr>
          <a:xfrm>
            <a:off x="8343207" y="6550223"/>
            <a:ext cx="6096000" cy="307777"/>
          </a:xfrm>
          <a:prstGeom prst="rect">
            <a:avLst/>
          </a:prstGeom>
        </p:spPr>
        <p:txBody>
          <a:bodyPr>
            <a:spAutoFit/>
          </a:bodyPr>
          <a:lstStyle/>
          <a:p>
            <a:r>
              <a:rPr lang="en-NZ" sz="1400" dirty="0"/>
              <a:t>WinForms </a:t>
            </a:r>
            <a:r>
              <a:rPr lang="en-NZ" sz="1400" dirty="0" smtClean="0"/>
              <a:t>View: </a:t>
            </a:r>
            <a:r>
              <a:rPr lang="en-US" sz="1400" dirty="0"/>
              <a:t>Dynamically created components</a:t>
            </a:r>
            <a:endParaRPr lang="en-NZ" sz="1400" dirty="0"/>
          </a:p>
        </p:txBody>
      </p:sp>
    </p:spTree>
    <p:extLst>
      <p:ext uri="{BB962C8B-B14F-4D97-AF65-F5344CB8AC3E}">
        <p14:creationId xmlns:p14="http://schemas.microsoft.com/office/powerpoint/2010/main" val="38923528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706031"/>
          </a:xfrm>
        </p:spPr>
        <p:txBody>
          <a:bodyPr/>
          <a:lstStyle/>
          <a:p>
            <a:r>
              <a:rPr lang="en-NZ" dirty="0" smtClean="0"/>
              <a:t>(5) </a:t>
            </a:r>
            <a:r>
              <a:rPr lang="en-NZ" dirty="0"/>
              <a:t>Save and load </a:t>
            </a:r>
          </a:p>
        </p:txBody>
      </p:sp>
      <p:sp>
        <p:nvSpPr>
          <p:cNvPr id="5" name="Rectangle 4"/>
          <p:cNvSpPr/>
          <p:nvPr/>
        </p:nvSpPr>
        <p:spPr>
          <a:xfrm>
            <a:off x="4702515" y="1238456"/>
            <a:ext cx="3644716" cy="1569660"/>
          </a:xfrm>
          <a:prstGeom prst="rect">
            <a:avLst/>
          </a:prstGeom>
        </p:spPr>
        <p:txBody>
          <a:bodyPr wrap="square">
            <a:spAutoFit/>
          </a:bodyPr>
          <a:lstStyle/>
          <a:p>
            <a:pPr lvl="0"/>
            <a:r>
              <a:rPr lang="en-US" sz="1600" dirty="0" smtClean="0"/>
              <a:t>When the save button is pressed on the </a:t>
            </a:r>
            <a:r>
              <a:rPr lang="en-US" sz="1600" dirty="0" err="1" smtClean="0"/>
              <a:t>menustrip</a:t>
            </a:r>
            <a:r>
              <a:rPr lang="en-US" sz="1600" dirty="0" smtClean="0"/>
              <a:t> it opens a </a:t>
            </a:r>
            <a:r>
              <a:rPr lang="en-US" sz="1600" dirty="0" err="1" smtClean="0"/>
              <a:t>saveDialog</a:t>
            </a:r>
            <a:r>
              <a:rPr lang="en-US" sz="1600" dirty="0" smtClean="0"/>
              <a:t> in the view. The controller then uses the </a:t>
            </a:r>
            <a:r>
              <a:rPr lang="en-US" sz="1600" dirty="0" err="1" smtClean="0"/>
              <a:t>BuilderTemp</a:t>
            </a:r>
            <a:r>
              <a:rPr lang="en-US" sz="1600" dirty="0" smtClean="0"/>
              <a:t> function to break down the grid into a string that then gets written to a text file.</a:t>
            </a:r>
            <a:endParaRPr lang="en-NZ" sz="1600" dirty="0" smtClean="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53" y="1222103"/>
            <a:ext cx="4110862" cy="2337549"/>
          </a:xfrm>
          <a:prstGeom prst="rect">
            <a:avLst/>
          </a:prstGeom>
        </p:spPr>
      </p:pic>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t="1" b="24045"/>
          <a:stretch/>
        </p:blipFill>
        <p:spPr>
          <a:xfrm>
            <a:off x="8562340" y="1258984"/>
            <a:ext cx="2753109" cy="195365"/>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231" y="1454349"/>
            <a:ext cx="3349509" cy="2671216"/>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244" y="4869575"/>
            <a:ext cx="3337074" cy="601877"/>
          </a:xfrm>
          <a:prstGeom prst="rect">
            <a:avLst/>
          </a:prstGeom>
        </p:spPr>
      </p:pic>
      <p:sp>
        <p:nvSpPr>
          <p:cNvPr id="11" name="Rectangle 10"/>
          <p:cNvSpPr/>
          <p:nvPr/>
        </p:nvSpPr>
        <p:spPr>
          <a:xfrm>
            <a:off x="4248318" y="4869575"/>
            <a:ext cx="4234832" cy="1077218"/>
          </a:xfrm>
          <a:prstGeom prst="rect">
            <a:avLst/>
          </a:prstGeom>
        </p:spPr>
        <p:txBody>
          <a:bodyPr wrap="square">
            <a:spAutoFit/>
          </a:bodyPr>
          <a:lstStyle/>
          <a:p>
            <a:r>
              <a:rPr lang="en-US" sz="1600" dirty="0" smtClean="0"/>
              <a:t>When pressed the load button just calls the controller Go() function which has a prebuilt level string that is then displayed on the screen. </a:t>
            </a:r>
            <a:endParaRPr lang="en-NZ" sz="1600" dirty="0"/>
          </a:p>
        </p:txBody>
      </p:sp>
    </p:spTree>
    <p:extLst>
      <p:ext uri="{BB962C8B-B14F-4D97-AF65-F5344CB8AC3E}">
        <p14:creationId xmlns:p14="http://schemas.microsoft.com/office/powerpoint/2010/main" val="2526184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(5) </a:t>
            </a:r>
            <a:r>
              <a:rPr lang="en-NZ" dirty="0"/>
              <a:t>Save and </a:t>
            </a:r>
            <a:r>
              <a:rPr lang="en-NZ" dirty="0" smtClean="0"/>
              <a:t>load: </a:t>
            </a:r>
            <a:r>
              <a:rPr lang="en-NZ" sz="2400" dirty="0" smtClean="0"/>
              <a:t>Continued</a:t>
            </a:r>
            <a:endParaRPr lang="en-NZ" sz="2400" dirty="0"/>
          </a:p>
        </p:txBody>
      </p:sp>
      <p:sp>
        <p:nvSpPr>
          <p:cNvPr id="5" name="TextBox 4"/>
          <p:cNvSpPr txBox="1"/>
          <p:nvPr/>
        </p:nvSpPr>
        <p:spPr>
          <a:xfrm>
            <a:off x="1217425" y="2054962"/>
            <a:ext cx="10613131" cy="1477328"/>
          </a:xfrm>
          <a:prstGeom prst="rect">
            <a:avLst/>
          </a:prstGeom>
          <a:noFill/>
        </p:spPr>
        <p:txBody>
          <a:bodyPr wrap="square" rtlCol="0">
            <a:spAutoFit/>
          </a:bodyPr>
          <a:lstStyle/>
          <a:p>
            <a:r>
              <a:rPr lang="en-US" dirty="0" smtClean="0"/>
              <a:t>The save is able to get the current position of all the parts and output that to a text file. The text file could be used by a file loader to load the level to the grid. My load function doesn’t work like this, it is just used like a start button to call the controller function that loads the game from the hardcoded </a:t>
            </a:r>
            <a:r>
              <a:rPr lang="en-US" dirty="0"/>
              <a:t>string. It just looks like it </a:t>
            </a:r>
            <a:r>
              <a:rPr lang="en-US" dirty="0" smtClean="0"/>
              <a:t>is being loaded from some file without the use of a dialog box. To improve this it would actually load from a text file through a dialog box. </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0.65/1</a:t>
            </a:r>
            <a:endParaRPr lang="en-NZ" dirty="0"/>
          </a:p>
        </p:txBody>
      </p:sp>
    </p:spTree>
    <p:extLst>
      <p:ext uri="{BB962C8B-B14F-4D97-AF65-F5344CB8AC3E}">
        <p14:creationId xmlns:p14="http://schemas.microsoft.com/office/powerpoint/2010/main" val="2328502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Should Feature (1) - VIDEO</a:t>
            </a:r>
            <a:endParaRPr lang="en-NZ" dirty="0"/>
          </a:p>
        </p:txBody>
      </p:sp>
      <p:sp>
        <p:nvSpPr>
          <p:cNvPr id="3" name="Content Placeholder 2"/>
          <p:cNvSpPr>
            <a:spLocks noGrp="1"/>
          </p:cNvSpPr>
          <p:nvPr>
            <p:ph idx="1"/>
          </p:nvPr>
        </p:nvSpPr>
        <p:spPr>
          <a:xfrm>
            <a:off x="1371600" y="1266403"/>
            <a:ext cx="9601200" cy="484511"/>
          </a:xfrm>
        </p:spPr>
        <p:txBody>
          <a:bodyPr/>
          <a:lstStyle/>
          <a:p>
            <a:r>
              <a:rPr lang="en-NZ" dirty="0" smtClean="0"/>
              <a:t>Restart</a:t>
            </a:r>
            <a:endParaRPr lang="en-NZ"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pic>
        <p:nvPicPr>
          <p:cNvPr id="5" name="134F84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67150" y="1619250"/>
            <a:ext cx="4838700" cy="4572000"/>
          </a:xfrm>
          <a:prstGeom prst="rect">
            <a:avLst/>
          </a:prstGeom>
        </p:spPr>
      </p:pic>
    </p:spTree>
    <p:extLst>
      <p:ext uri="{BB962C8B-B14F-4D97-AF65-F5344CB8AC3E}">
        <p14:creationId xmlns:p14="http://schemas.microsoft.com/office/powerpoint/2010/main" val="2079580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922783"/>
          </a:xfrm>
        </p:spPr>
        <p:txBody>
          <a:bodyPr/>
          <a:lstStyle/>
          <a:p>
            <a:r>
              <a:rPr lang="en-NZ" dirty="0" smtClean="0"/>
              <a:t>(1) Restart: </a:t>
            </a:r>
            <a:r>
              <a:rPr lang="en-NZ" sz="2400" dirty="0" smtClean="0"/>
              <a:t>Continued</a:t>
            </a:r>
            <a:endParaRPr lang="en-NZ" sz="2400" dirty="0"/>
          </a:p>
        </p:txBody>
      </p:sp>
      <p:sp>
        <p:nvSpPr>
          <p:cNvPr id="5" name="TextBox 4"/>
          <p:cNvSpPr txBox="1"/>
          <p:nvPr/>
        </p:nvSpPr>
        <p:spPr>
          <a:xfrm>
            <a:off x="2930308" y="1570918"/>
            <a:ext cx="4984694" cy="923330"/>
          </a:xfrm>
          <a:prstGeom prst="rect">
            <a:avLst/>
          </a:prstGeom>
          <a:noFill/>
        </p:spPr>
        <p:txBody>
          <a:bodyPr wrap="square" rtlCol="0">
            <a:spAutoFit/>
          </a:bodyPr>
          <a:lstStyle/>
          <a:p>
            <a:r>
              <a:rPr lang="en-US" dirty="0" smtClean="0"/>
              <a:t>In the game model, Restart() clears the grid and then reloads it from the original string that is in the controller</a:t>
            </a:r>
            <a:endParaRPr lang="en-NZ"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12" y="1418718"/>
            <a:ext cx="2196992" cy="1227730"/>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2" y="3068402"/>
            <a:ext cx="2894204" cy="689741"/>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12" y="4381216"/>
            <a:ext cx="2638199" cy="885486"/>
          </a:xfrm>
          <a:prstGeom prst="rect">
            <a:avLst/>
          </a:prstGeom>
        </p:spPr>
      </p:pic>
      <p:sp>
        <p:nvSpPr>
          <p:cNvPr id="10" name="TextBox 9"/>
          <p:cNvSpPr txBox="1"/>
          <p:nvPr/>
        </p:nvSpPr>
        <p:spPr>
          <a:xfrm>
            <a:off x="3535316" y="3106135"/>
            <a:ext cx="5368567" cy="646331"/>
          </a:xfrm>
          <a:prstGeom prst="rect">
            <a:avLst/>
          </a:prstGeom>
          <a:noFill/>
        </p:spPr>
        <p:txBody>
          <a:bodyPr wrap="square" rtlCol="0">
            <a:spAutoFit/>
          </a:bodyPr>
          <a:lstStyle/>
          <a:p>
            <a:r>
              <a:rPr lang="en-US" dirty="0" smtClean="0"/>
              <a:t>When reset button is clicked, the Controller is called and the </a:t>
            </a:r>
            <a:r>
              <a:rPr lang="en-US" dirty="0" err="1" smtClean="0"/>
              <a:t>moveCounter</a:t>
            </a:r>
            <a:r>
              <a:rPr lang="en-US" dirty="0" smtClean="0"/>
              <a:t> text is set back to zero</a:t>
            </a:r>
            <a:endParaRPr lang="en-NZ" dirty="0"/>
          </a:p>
        </p:txBody>
      </p:sp>
      <p:sp>
        <p:nvSpPr>
          <p:cNvPr id="11" name="TextBox 10"/>
          <p:cNvSpPr txBox="1"/>
          <p:nvPr/>
        </p:nvSpPr>
        <p:spPr>
          <a:xfrm>
            <a:off x="3256376" y="4381216"/>
            <a:ext cx="6754813" cy="923330"/>
          </a:xfrm>
          <a:prstGeom prst="rect">
            <a:avLst/>
          </a:prstGeom>
          <a:noFill/>
        </p:spPr>
        <p:txBody>
          <a:bodyPr wrap="square" rtlCol="0">
            <a:spAutoFit/>
          </a:bodyPr>
          <a:lstStyle/>
          <a:p>
            <a:r>
              <a:rPr lang="en-US" dirty="0" smtClean="0"/>
              <a:t>In the controller the grid is cleared and then loaded, then the view is rebuilt through the </a:t>
            </a:r>
            <a:r>
              <a:rPr lang="en-US" dirty="0" err="1" smtClean="0"/>
              <a:t>RebuildLevel</a:t>
            </a:r>
            <a:r>
              <a:rPr lang="en-US" dirty="0" smtClean="0"/>
              <a:t>() function based off the original level string</a:t>
            </a:r>
            <a:endParaRPr lang="en-NZ" dirty="0"/>
          </a:p>
        </p:txBody>
      </p:sp>
    </p:spTree>
    <p:extLst>
      <p:ext uri="{BB962C8B-B14F-4D97-AF65-F5344CB8AC3E}">
        <p14:creationId xmlns:p14="http://schemas.microsoft.com/office/powerpoint/2010/main" val="3225609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1198"/>
            <a:ext cx="9601200" cy="1485900"/>
          </a:xfrm>
        </p:spPr>
        <p:txBody>
          <a:bodyPr/>
          <a:lstStyle/>
          <a:p>
            <a:r>
              <a:rPr lang="en-NZ" dirty="0" smtClean="0"/>
              <a:t>The Working Features - VIDEO</a:t>
            </a:r>
            <a:endParaRPr lang="en-NZ" dirty="0"/>
          </a:p>
        </p:txBody>
      </p:sp>
      <p:pic>
        <p:nvPicPr>
          <p:cNvPr id="4" name="534964B">
            <a:hlinkClick r:id="" action="ppaction://media"/>
          </p:cNvPr>
          <p:cNvPicPr>
            <a:picLocks noGrp="1" noChangeAspect="1"/>
          </p:cNvPicPr>
          <p:nvPr>
            <p:ph idx="1"/>
            <a:videoFile r:link="rId1"/>
            <p:extLst>
              <p:ext uri="{DAA4B4D4-6D71-4841-9C94-3DE7FCFB9230}">
                <p14:media xmlns:p14="http://schemas.microsoft.com/office/powerpoint/2010/main" r:embed="rId2">
                  <p14:trim end="6133"/>
                </p14:media>
              </p:ext>
            </p:extLst>
          </p:nvPr>
        </p:nvPicPr>
        <p:blipFill>
          <a:blip r:embed="rId4"/>
          <a:stretch>
            <a:fillRect/>
          </a:stretch>
        </p:blipFill>
        <p:spPr>
          <a:xfrm>
            <a:off x="4143374" y="1219200"/>
            <a:ext cx="4924425" cy="4924425"/>
          </a:xfrm>
        </p:spPr>
      </p:pic>
      <p:sp>
        <p:nvSpPr>
          <p:cNvPr id="5" name="Rectangle 4"/>
          <p:cNvSpPr/>
          <p:nvPr/>
        </p:nvSpPr>
        <p:spPr>
          <a:xfrm>
            <a:off x="8510123" y="6550223"/>
            <a:ext cx="6096000" cy="307777"/>
          </a:xfrm>
          <a:prstGeom prst="rect">
            <a:avLst/>
          </a:prstGeom>
        </p:spPr>
        <p:txBody>
          <a:bodyPr>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36341470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(1) Restart: </a:t>
            </a:r>
            <a:r>
              <a:rPr lang="en-NZ" sz="2400" dirty="0" smtClean="0"/>
              <a:t>Continued</a:t>
            </a:r>
            <a:endParaRPr lang="en-NZ" sz="2400" dirty="0"/>
          </a:p>
        </p:txBody>
      </p:sp>
      <p:sp>
        <p:nvSpPr>
          <p:cNvPr id="5" name="TextBox 4"/>
          <p:cNvSpPr txBox="1"/>
          <p:nvPr/>
        </p:nvSpPr>
        <p:spPr>
          <a:xfrm>
            <a:off x="1217425" y="2054962"/>
            <a:ext cx="10613131" cy="923330"/>
          </a:xfrm>
          <a:prstGeom prst="rect">
            <a:avLst/>
          </a:prstGeom>
          <a:noFill/>
        </p:spPr>
        <p:txBody>
          <a:bodyPr wrap="square" rtlCol="0">
            <a:spAutoFit/>
          </a:bodyPr>
          <a:lstStyle/>
          <a:p>
            <a:r>
              <a:rPr lang="en-US" dirty="0" smtClean="0"/>
              <a:t>The level is able to be reset through the push of a button without any complication. I’m not sure if this method of resetting would work with a level that has been loaded from a file without storing that level in a string. I don’t think it would be too hard though to make modifications so that it did work. </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1/1</a:t>
            </a:r>
            <a:endParaRPr lang="en-NZ" dirty="0"/>
          </a:p>
        </p:txBody>
      </p:sp>
    </p:spTree>
    <p:extLst>
      <p:ext uri="{BB962C8B-B14F-4D97-AF65-F5344CB8AC3E}">
        <p14:creationId xmlns:p14="http://schemas.microsoft.com/office/powerpoint/2010/main" val="21511954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Should Feature (2) - VIDEO</a:t>
            </a:r>
            <a:endParaRPr lang="en-NZ" dirty="0"/>
          </a:p>
        </p:txBody>
      </p:sp>
      <p:sp>
        <p:nvSpPr>
          <p:cNvPr id="3" name="Content Placeholder 2"/>
          <p:cNvSpPr>
            <a:spLocks noGrp="1"/>
          </p:cNvSpPr>
          <p:nvPr>
            <p:ph idx="1"/>
          </p:nvPr>
        </p:nvSpPr>
        <p:spPr>
          <a:xfrm>
            <a:off x="1371600" y="1266403"/>
            <a:ext cx="9601200" cy="484511"/>
          </a:xfrm>
        </p:spPr>
        <p:txBody>
          <a:bodyPr/>
          <a:lstStyle/>
          <a:p>
            <a:r>
              <a:rPr lang="en-US" dirty="0" smtClean="0"/>
              <a:t>Display “Win Game”</a:t>
            </a:r>
            <a:endParaRPr lang="en-NZ" dirty="0"/>
          </a:p>
        </p:txBody>
      </p:sp>
      <p:sp>
        <p:nvSpPr>
          <p:cNvPr id="4" name="Rectangle 3"/>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pic>
        <p:nvPicPr>
          <p:cNvPr id="6" name="F78CDA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44450" y="1750914"/>
            <a:ext cx="4838700" cy="4572000"/>
          </a:xfrm>
          <a:prstGeom prst="rect">
            <a:avLst/>
          </a:prstGeom>
        </p:spPr>
      </p:pic>
    </p:spTree>
    <p:extLst>
      <p:ext uri="{BB962C8B-B14F-4D97-AF65-F5344CB8AC3E}">
        <p14:creationId xmlns:p14="http://schemas.microsoft.com/office/powerpoint/2010/main" val="11648378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922783"/>
          </a:xfrm>
        </p:spPr>
        <p:txBody>
          <a:bodyPr>
            <a:normAutofit/>
          </a:bodyPr>
          <a:lstStyle/>
          <a:p>
            <a:r>
              <a:rPr lang="en-NZ" dirty="0" smtClean="0"/>
              <a:t>(2) </a:t>
            </a:r>
            <a:r>
              <a:rPr lang="en-US" dirty="0"/>
              <a:t>Display “Win Game</a:t>
            </a:r>
            <a:r>
              <a:rPr lang="en-US" dirty="0" smtClean="0"/>
              <a:t>”</a:t>
            </a:r>
            <a:r>
              <a:rPr lang="en-NZ" dirty="0" smtClean="0"/>
              <a:t>: </a:t>
            </a:r>
            <a:r>
              <a:rPr lang="en-NZ" sz="2400" dirty="0" smtClean="0"/>
              <a:t>Continued</a:t>
            </a:r>
            <a:endParaRPr lang="en-NZ" sz="24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11" name="TextBox 10"/>
          <p:cNvSpPr txBox="1"/>
          <p:nvPr/>
        </p:nvSpPr>
        <p:spPr>
          <a:xfrm>
            <a:off x="4070293" y="1444681"/>
            <a:ext cx="6754813" cy="1200329"/>
          </a:xfrm>
          <a:prstGeom prst="rect">
            <a:avLst/>
          </a:prstGeom>
          <a:noFill/>
        </p:spPr>
        <p:txBody>
          <a:bodyPr wrap="square" rtlCol="0">
            <a:spAutoFit/>
          </a:bodyPr>
          <a:lstStyle/>
          <a:p>
            <a:r>
              <a:rPr lang="en-US" dirty="0" smtClean="0"/>
              <a:t>Determining if a player has won the game is based off if there are no goals or player on goals. This is found out though the use of the </a:t>
            </a:r>
            <a:r>
              <a:rPr lang="en-US" dirty="0" err="1" smtClean="0"/>
              <a:t>ScanGrid</a:t>
            </a:r>
            <a:r>
              <a:rPr lang="en-US" dirty="0" smtClean="0"/>
              <a:t>() function which checks to see if a particular part can be found.</a:t>
            </a:r>
            <a:endParaRPr lang="en-NZ"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285" y="2406043"/>
            <a:ext cx="2424794" cy="1894873"/>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452" y="1444681"/>
            <a:ext cx="3199841" cy="1655982"/>
          </a:xfrm>
          <a:prstGeom prst="rect">
            <a:avLst/>
          </a:prstGeom>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232" y="4738362"/>
            <a:ext cx="3809121" cy="1811861"/>
          </a:xfrm>
          <a:prstGeom prst="rect">
            <a:avLst/>
          </a:prstGeom>
        </p:spPr>
      </p:pic>
      <p:sp>
        <p:nvSpPr>
          <p:cNvPr id="14" name="TextBox 13"/>
          <p:cNvSpPr txBox="1"/>
          <p:nvPr/>
        </p:nvSpPr>
        <p:spPr>
          <a:xfrm>
            <a:off x="7467079" y="2895216"/>
            <a:ext cx="2724057" cy="646331"/>
          </a:xfrm>
          <a:prstGeom prst="rect">
            <a:avLst/>
          </a:prstGeom>
          <a:noFill/>
        </p:spPr>
        <p:txBody>
          <a:bodyPr wrap="square" rtlCol="0">
            <a:spAutoFit/>
          </a:bodyPr>
          <a:lstStyle/>
          <a:p>
            <a:r>
              <a:rPr lang="en-US" dirty="0" smtClean="0"/>
              <a:t>If the statement is true then Stop() is called.</a:t>
            </a:r>
            <a:endParaRPr lang="en-NZ" dirty="0"/>
          </a:p>
        </p:txBody>
      </p:sp>
      <p:sp>
        <p:nvSpPr>
          <p:cNvPr id="15" name="TextBox 14"/>
          <p:cNvSpPr txBox="1"/>
          <p:nvPr/>
        </p:nvSpPr>
        <p:spPr>
          <a:xfrm>
            <a:off x="4892653" y="4905628"/>
            <a:ext cx="2724057" cy="1477328"/>
          </a:xfrm>
          <a:prstGeom prst="rect">
            <a:avLst/>
          </a:prstGeom>
          <a:noFill/>
        </p:spPr>
        <p:txBody>
          <a:bodyPr wrap="square" rtlCol="0">
            <a:spAutoFit/>
          </a:bodyPr>
          <a:lstStyle/>
          <a:p>
            <a:r>
              <a:rPr lang="en-US" dirty="0" smtClean="0"/>
              <a:t>Stop() shows a message box that notifies the player that they have won. It also resets the level and the </a:t>
            </a:r>
            <a:r>
              <a:rPr lang="en-US" dirty="0" err="1" smtClean="0"/>
              <a:t>moveCounter</a:t>
            </a:r>
            <a:endParaRPr lang="en-NZ" dirty="0"/>
          </a:p>
        </p:txBody>
      </p:sp>
    </p:spTree>
    <p:extLst>
      <p:ext uri="{BB962C8B-B14F-4D97-AF65-F5344CB8AC3E}">
        <p14:creationId xmlns:p14="http://schemas.microsoft.com/office/powerpoint/2010/main" val="2145011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(2) </a:t>
            </a:r>
            <a:r>
              <a:rPr lang="en-US" dirty="0"/>
              <a:t>Display “Win Game”</a:t>
            </a:r>
            <a:r>
              <a:rPr lang="en-NZ" dirty="0"/>
              <a:t>: </a:t>
            </a:r>
            <a:r>
              <a:rPr lang="en-NZ" sz="2400" dirty="0" smtClean="0"/>
              <a:t>Continued</a:t>
            </a:r>
            <a:endParaRPr lang="en-NZ" sz="2400" dirty="0"/>
          </a:p>
        </p:txBody>
      </p:sp>
      <p:sp>
        <p:nvSpPr>
          <p:cNvPr id="5" name="TextBox 4"/>
          <p:cNvSpPr txBox="1"/>
          <p:nvPr/>
        </p:nvSpPr>
        <p:spPr>
          <a:xfrm>
            <a:off x="1217425" y="2054962"/>
            <a:ext cx="10613131" cy="646331"/>
          </a:xfrm>
          <a:prstGeom prst="rect">
            <a:avLst/>
          </a:prstGeom>
          <a:noFill/>
        </p:spPr>
        <p:txBody>
          <a:bodyPr wrap="square" rtlCol="0">
            <a:spAutoFit/>
          </a:bodyPr>
          <a:lstStyle/>
          <a:p>
            <a:r>
              <a:rPr lang="en-US" dirty="0" smtClean="0"/>
              <a:t>The player is notified that they have completed the level with a message box. It also says how many moves they completed the level in. There is a possibility of creating a winning animation.</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1/1</a:t>
            </a:r>
            <a:endParaRPr lang="en-NZ" dirty="0"/>
          </a:p>
        </p:txBody>
      </p:sp>
    </p:spTree>
    <p:extLst>
      <p:ext uri="{BB962C8B-B14F-4D97-AF65-F5344CB8AC3E}">
        <p14:creationId xmlns:p14="http://schemas.microsoft.com/office/powerpoint/2010/main" val="4121835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Should Feature (2) - VIDEO</a:t>
            </a:r>
            <a:endParaRPr lang="en-NZ" dirty="0"/>
          </a:p>
        </p:txBody>
      </p:sp>
      <p:sp>
        <p:nvSpPr>
          <p:cNvPr id="3" name="Content Placeholder 2"/>
          <p:cNvSpPr>
            <a:spLocks noGrp="1"/>
          </p:cNvSpPr>
          <p:nvPr>
            <p:ph idx="1"/>
          </p:nvPr>
        </p:nvSpPr>
        <p:spPr>
          <a:xfrm>
            <a:off x="1371600" y="1266403"/>
            <a:ext cx="9601200" cy="484511"/>
          </a:xfrm>
        </p:spPr>
        <p:txBody>
          <a:bodyPr/>
          <a:lstStyle/>
          <a:p>
            <a:r>
              <a:rPr lang="en-US" dirty="0" smtClean="0"/>
              <a:t>Should display timer</a:t>
            </a:r>
            <a:endParaRPr lang="en-NZ"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6" name="5E411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57830" y="1750914"/>
            <a:ext cx="4913341" cy="4508117"/>
          </a:xfrm>
          <a:prstGeom prst="rect">
            <a:avLst/>
          </a:prstGeom>
        </p:spPr>
      </p:pic>
    </p:spTree>
    <p:extLst>
      <p:ext uri="{BB962C8B-B14F-4D97-AF65-F5344CB8AC3E}">
        <p14:creationId xmlns:p14="http://schemas.microsoft.com/office/powerpoint/2010/main" val="3399073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922783"/>
          </a:xfrm>
        </p:spPr>
        <p:txBody>
          <a:bodyPr>
            <a:normAutofit/>
          </a:bodyPr>
          <a:lstStyle/>
          <a:p>
            <a:r>
              <a:rPr lang="en-NZ" dirty="0" smtClean="0"/>
              <a:t>(3) </a:t>
            </a:r>
            <a:r>
              <a:rPr lang="en-US" dirty="0" smtClean="0"/>
              <a:t>Should Display Timer</a:t>
            </a:r>
            <a:r>
              <a:rPr lang="en-NZ" dirty="0" smtClean="0"/>
              <a:t>: </a:t>
            </a:r>
            <a:r>
              <a:rPr lang="en-NZ" sz="2400" dirty="0" smtClean="0"/>
              <a:t>Continued</a:t>
            </a:r>
            <a:endParaRPr lang="en-NZ" sz="2400" dirty="0"/>
          </a:p>
        </p:txBody>
      </p:sp>
      <p:sp>
        <p:nvSpPr>
          <p:cNvPr id="11" name="TextBox 10"/>
          <p:cNvSpPr txBox="1"/>
          <p:nvPr/>
        </p:nvSpPr>
        <p:spPr>
          <a:xfrm>
            <a:off x="2618678" y="1199791"/>
            <a:ext cx="6754813" cy="369332"/>
          </a:xfrm>
          <a:prstGeom prst="rect">
            <a:avLst/>
          </a:prstGeom>
          <a:noFill/>
        </p:spPr>
        <p:txBody>
          <a:bodyPr wrap="square" rtlCol="0">
            <a:spAutoFit/>
          </a:bodyPr>
          <a:lstStyle/>
          <a:p>
            <a:r>
              <a:rPr lang="en-US" dirty="0" smtClean="0"/>
              <a:t>Set </a:t>
            </a:r>
            <a:r>
              <a:rPr lang="en-US" dirty="0" err="1" smtClean="0"/>
              <a:t>TimeCount</a:t>
            </a:r>
            <a:r>
              <a:rPr lang="en-US" dirty="0" smtClean="0"/>
              <a:t> variable to zero</a:t>
            </a:r>
            <a:endParaRPr lang="en-NZ" dirty="0"/>
          </a:p>
        </p:txBody>
      </p:sp>
      <p:sp>
        <p:nvSpPr>
          <p:cNvPr id="10" name="Rectangle 9"/>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97" y="1311691"/>
            <a:ext cx="1295581" cy="171474"/>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097" y="1820429"/>
            <a:ext cx="2691920" cy="1879985"/>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97" y="4350506"/>
            <a:ext cx="4380068" cy="1327293"/>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3131" y="5210500"/>
            <a:ext cx="2553721" cy="1250935"/>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841" y="2760421"/>
            <a:ext cx="3130610" cy="835370"/>
          </a:xfrm>
          <a:prstGeom prst="rect">
            <a:avLst/>
          </a:prstGeom>
        </p:spPr>
      </p:pic>
      <p:sp>
        <p:nvSpPr>
          <p:cNvPr id="16" name="TextBox 15"/>
          <p:cNvSpPr txBox="1"/>
          <p:nvPr/>
        </p:nvSpPr>
        <p:spPr>
          <a:xfrm>
            <a:off x="4015017" y="1740997"/>
            <a:ext cx="6754813" cy="369332"/>
          </a:xfrm>
          <a:prstGeom prst="rect">
            <a:avLst/>
          </a:prstGeom>
          <a:noFill/>
        </p:spPr>
        <p:txBody>
          <a:bodyPr wrap="square" rtlCol="0">
            <a:spAutoFit/>
          </a:bodyPr>
          <a:lstStyle/>
          <a:p>
            <a:r>
              <a:rPr lang="en-US" dirty="0" smtClean="0"/>
              <a:t>The timer starts on key press</a:t>
            </a:r>
            <a:endParaRPr lang="en-NZ" dirty="0"/>
          </a:p>
        </p:txBody>
      </p:sp>
      <p:sp>
        <p:nvSpPr>
          <p:cNvPr id="17" name="TextBox 16"/>
          <p:cNvSpPr txBox="1"/>
          <p:nvPr/>
        </p:nvSpPr>
        <p:spPr>
          <a:xfrm>
            <a:off x="7922123" y="2760421"/>
            <a:ext cx="3923514" cy="646331"/>
          </a:xfrm>
          <a:prstGeom prst="rect">
            <a:avLst/>
          </a:prstGeom>
          <a:noFill/>
        </p:spPr>
        <p:txBody>
          <a:bodyPr wrap="square" rtlCol="0">
            <a:spAutoFit/>
          </a:bodyPr>
          <a:lstStyle/>
          <a:p>
            <a:r>
              <a:rPr lang="en-US" dirty="0" smtClean="0"/>
              <a:t>While the timer ticks the display gets updated</a:t>
            </a:r>
            <a:endParaRPr lang="en-NZ" dirty="0"/>
          </a:p>
        </p:txBody>
      </p:sp>
      <p:sp>
        <p:nvSpPr>
          <p:cNvPr id="18" name="TextBox 17"/>
          <p:cNvSpPr txBox="1"/>
          <p:nvPr/>
        </p:nvSpPr>
        <p:spPr>
          <a:xfrm>
            <a:off x="5902694" y="4455785"/>
            <a:ext cx="3923514" cy="646331"/>
          </a:xfrm>
          <a:prstGeom prst="rect">
            <a:avLst/>
          </a:prstGeom>
          <a:noFill/>
        </p:spPr>
        <p:txBody>
          <a:bodyPr wrap="square" rtlCol="0">
            <a:spAutoFit/>
          </a:bodyPr>
          <a:lstStyle/>
          <a:p>
            <a:r>
              <a:rPr lang="en-US" dirty="0" smtClean="0"/>
              <a:t>If the game is won or the level is reset then the timer stops and gets reset</a:t>
            </a:r>
            <a:endParaRPr lang="en-NZ" dirty="0"/>
          </a:p>
        </p:txBody>
      </p:sp>
    </p:spTree>
    <p:extLst>
      <p:ext uri="{BB962C8B-B14F-4D97-AF65-F5344CB8AC3E}">
        <p14:creationId xmlns:p14="http://schemas.microsoft.com/office/powerpoint/2010/main" val="2583448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a:t>
            </a:r>
            <a:r>
              <a:rPr lang="en-NZ" dirty="0"/>
              <a:t>3) </a:t>
            </a:r>
            <a:r>
              <a:rPr lang="en-US" dirty="0"/>
              <a:t>Should Display Timer </a:t>
            </a:r>
            <a:r>
              <a:rPr lang="en-NZ" dirty="0" smtClean="0"/>
              <a:t>: </a:t>
            </a:r>
            <a:r>
              <a:rPr lang="en-NZ" sz="2400" dirty="0" smtClean="0"/>
              <a:t>Continued</a:t>
            </a:r>
            <a:endParaRPr lang="en-NZ" sz="2400" dirty="0"/>
          </a:p>
        </p:txBody>
      </p:sp>
      <p:sp>
        <p:nvSpPr>
          <p:cNvPr id="5" name="TextBox 4"/>
          <p:cNvSpPr txBox="1"/>
          <p:nvPr/>
        </p:nvSpPr>
        <p:spPr>
          <a:xfrm>
            <a:off x="1217425" y="2054962"/>
            <a:ext cx="10613131" cy="646331"/>
          </a:xfrm>
          <a:prstGeom prst="rect">
            <a:avLst/>
          </a:prstGeom>
          <a:noFill/>
        </p:spPr>
        <p:txBody>
          <a:bodyPr wrap="square" rtlCol="0">
            <a:spAutoFit/>
          </a:bodyPr>
          <a:lstStyle/>
          <a:p>
            <a:r>
              <a:rPr lang="en-US" dirty="0" smtClean="0"/>
              <a:t>The timer counts from 0 up from the time the player presses the first key. When the player wins or the level is reset so is the timer. Otherwise the timer would forever continue to count up.</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176965" y="3748594"/>
            <a:ext cx="10653591" cy="369332"/>
          </a:xfrm>
          <a:prstGeom prst="rect">
            <a:avLst/>
          </a:prstGeom>
          <a:noFill/>
        </p:spPr>
        <p:txBody>
          <a:bodyPr wrap="square" rtlCol="0">
            <a:spAutoFit/>
          </a:bodyPr>
          <a:lstStyle/>
          <a:p>
            <a:r>
              <a:rPr lang="en-NZ" dirty="0" smtClean="0"/>
              <a:t>1/1</a:t>
            </a:r>
            <a:endParaRPr lang="en-NZ" dirty="0"/>
          </a:p>
        </p:txBody>
      </p:sp>
      <p:sp>
        <p:nvSpPr>
          <p:cNvPr id="9" name="Rectangle 8"/>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16021939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WinForms View</a:t>
            </a:r>
            <a:endParaRPr lang="en-NZ" dirty="0"/>
          </a:p>
        </p:txBody>
      </p:sp>
      <p:sp>
        <p:nvSpPr>
          <p:cNvPr id="5" name="Subtitle 4"/>
          <p:cNvSpPr>
            <a:spLocks noGrp="1"/>
          </p:cNvSpPr>
          <p:nvPr>
            <p:ph type="subTitle" idx="1"/>
          </p:nvPr>
        </p:nvSpPr>
        <p:spPr/>
        <p:txBody>
          <a:bodyPr/>
          <a:lstStyle/>
          <a:p>
            <a:r>
              <a:rPr lang="en-US" dirty="0" err="1" smtClean="0"/>
              <a:t>System.Drawing</a:t>
            </a:r>
            <a:endParaRPr lang="en-NZ" dirty="0"/>
          </a:p>
        </p:txBody>
      </p:sp>
    </p:spTree>
    <p:extLst>
      <p:ext uri="{BB962C8B-B14F-4D97-AF65-F5344CB8AC3E}">
        <p14:creationId xmlns:p14="http://schemas.microsoft.com/office/powerpoint/2010/main" val="20103487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508" y="226577"/>
            <a:ext cx="9601200" cy="1485900"/>
          </a:xfrm>
        </p:spPr>
        <p:txBody>
          <a:bodyPr/>
          <a:lstStyle/>
          <a:p>
            <a:r>
              <a:rPr lang="en-US" dirty="0" err="1" smtClean="0"/>
              <a:t>System.Drawing</a:t>
            </a:r>
            <a:endParaRPr lang="en-NZ" dirty="0"/>
          </a:p>
        </p:txBody>
      </p:sp>
      <p:sp>
        <p:nvSpPr>
          <p:cNvPr id="5" name="TextBox 4"/>
          <p:cNvSpPr txBox="1"/>
          <p:nvPr/>
        </p:nvSpPr>
        <p:spPr>
          <a:xfrm>
            <a:off x="4775909" y="1131034"/>
            <a:ext cx="4321147" cy="1477328"/>
          </a:xfrm>
          <a:prstGeom prst="rect">
            <a:avLst/>
          </a:prstGeom>
          <a:noFill/>
        </p:spPr>
        <p:txBody>
          <a:bodyPr wrap="square" rtlCol="0">
            <a:spAutoFit/>
          </a:bodyPr>
          <a:lstStyle/>
          <a:p>
            <a:r>
              <a:rPr lang="en-NZ" dirty="0" smtClean="0"/>
              <a:t>This form using </a:t>
            </a:r>
            <a:r>
              <a:rPr lang="en-NZ" dirty="0" err="1" smtClean="0"/>
              <a:t>System.Drawing</a:t>
            </a:r>
            <a:r>
              <a:rPr lang="en-NZ" dirty="0" smtClean="0"/>
              <a:t> to dynamically draw sprites to the grid to display different parts. This adds a fun factor to Sokoban and creates a more appealing view.</a:t>
            </a:r>
            <a:endParaRPr lang="en-NZ" dirty="0"/>
          </a:p>
        </p:txBody>
      </p:sp>
      <p:sp>
        <p:nvSpPr>
          <p:cNvPr id="6" name="Rectangle 5"/>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97" y="1061685"/>
            <a:ext cx="4281612" cy="3919890"/>
          </a:xfrm>
          <a:prstGeom prst="rect">
            <a:avLst/>
          </a:prstGeom>
        </p:spPr>
      </p:pic>
    </p:spTree>
    <p:extLst>
      <p:ext uri="{BB962C8B-B14F-4D97-AF65-F5344CB8AC3E}">
        <p14:creationId xmlns:p14="http://schemas.microsoft.com/office/powerpoint/2010/main" val="24132591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1199"/>
            <a:ext cx="9601200" cy="1485900"/>
          </a:xfrm>
        </p:spPr>
        <p:txBody>
          <a:bodyPr/>
          <a:lstStyle/>
          <a:p>
            <a:r>
              <a:rPr lang="en-NZ" dirty="0" smtClean="0"/>
              <a:t>Must List Features</a:t>
            </a:r>
            <a:endParaRPr lang="en-NZ" sz="4000" dirty="0"/>
          </a:p>
        </p:txBody>
      </p:sp>
      <p:sp>
        <p:nvSpPr>
          <p:cNvPr id="3" name="Content Placeholder 2"/>
          <p:cNvSpPr>
            <a:spLocks noGrp="1"/>
          </p:cNvSpPr>
          <p:nvPr>
            <p:ph idx="1"/>
          </p:nvPr>
        </p:nvSpPr>
        <p:spPr/>
        <p:txBody>
          <a:bodyPr/>
          <a:lstStyle/>
          <a:p>
            <a:pPr marL="514350" lvl="0" indent="-514350">
              <a:buFont typeface="+mj-lt"/>
              <a:buAutoNum type="arabicPeriod"/>
            </a:pPr>
            <a:r>
              <a:rPr lang="en-NZ" sz="2400" dirty="0"/>
              <a:t>Display the Pieces as distinct </a:t>
            </a:r>
            <a:r>
              <a:rPr lang="en-NZ" sz="2400" dirty="0" smtClean="0"/>
              <a:t>images</a:t>
            </a:r>
          </a:p>
          <a:p>
            <a:pPr marL="514350" lvl="0" indent="-514350">
              <a:buFont typeface="+mj-lt"/>
              <a:buAutoNum type="arabicPeriod"/>
            </a:pPr>
            <a:r>
              <a:rPr lang="en-NZ" sz="2400" dirty="0" smtClean="0"/>
              <a:t>Display the Move Count</a:t>
            </a:r>
          </a:p>
          <a:p>
            <a:pPr marL="514350" lvl="0" indent="-514350">
              <a:buFont typeface="+mj-lt"/>
              <a:buAutoNum type="arabicPeriod"/>
            </a:pPr>
            <a:r>
              <a:rPr lang="en-NZ" sz="2400" dirty="0"/>
              <a:t>Actually works – is playable - updates</a:t>
            </a:r>
            <a:r>
              <a:rPr lang="en-NZ" sz="2400" dirty="0" smtClean="0"/>
              <a:t>!</a:t>
            </a:r>
          </a:p>
          <a:p>
            <a:pPr marL="514350" indent="-514350">
              <a:buFont typeface="+mj-lt"/>
              <a:buAutoNum type="arabicPeriod"/>
            </a:pPr>
            <a:r>
              <a:rPr lang="en-NZ" sz="2400" dirty="0"/>
              <a:t>Display a grid of variable size (to an upper limit) CENTRED</a:t>
            </a:r>
          </a:p>
          <a:p>
            <a:pPr marL="514350" lvl="0" indent="-514350">
              <a:buFont typeface="+mj-lt"/>
              <a:buAutoNum type="arabicPeriod"/>
            </a:pPr>
            <a:endParaRPr lang="en-NZ" sz="2400" dirty="0"/>
          </a:p>
          <a:p>
            <a:pPr marL="514350" indent="-514350">
              <a:buFont typeface="+mj-lt"/>
              <a:buAutoNum type="arabicPeriod"/>
            </a:pPr>
            <a:endParaRPr lang="en-NZ" dirty="0"/>
          </a:p>
        </p:txBody>
      </p:sp>
      <p:sp>
        <p:nvSpPr>
          <p:cNvPr id="6" name="Rectangle 5"/>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2059203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784" y="183420"/>
            <a:ext cx="9601200" cy="1485900"/>
          </a:xfrm>
        </p:spPr>
        <p:txBody>
          <a:bodyPr/>
          <a:lstStyle/>
          <a:p>
            <a:r>
              <a:rPr lang="en-NZ" dirty="0" smtClean="0"/>
              <a:t>(1)Display the pieces as distinct images</a:t>
            </a:r>
            <a:endParaRPr lang="en-NZ"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04" y="3636543"/>
            <a:ext cx="4184450" cy="2683337"/>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04" y="1550887"/>
            <a:ext cx="2143424" cy="1667108"/>
          </a:xfrm>
          <a:prstGeom prst="rect">
            <a:avLst/>
          </a:prstGeom>
        </p:spPr>
      </p:pic>
      <p:sp>
        <p:nvSpPr>
          <p:cNvPr id="6" name="TextBox 5"/>
          <p:cNvSpPr txBox="1"/>
          <p:nvPr/>
        </p:nvSpPr>
        <p:spPr>
          <a:xfrm>
            <a:off x="2783660" y="2017284"/>
            <a:ext cx="4321147" cy="923330"/>
          </a:xfrm>
          <a:prstGeom prst="rect">
            <a:avLst/>
          </a:prstGeom>
          <a:noFill/>
        </p:spPr>
        <p:txBody>
          <a:bodyPr wrap="square" rtlCol="0">
            <a:spAutoFit/>
          </a:bodyPr>
          <a:lstStyle/>
          <a:p>
            <a:r>
              <a:rPr lang="en-NZ" dirty="0" smtClean="0"/>
              <a:t>The text of the buttons is replaced with a character that represents a game piece in the </a:t>
            </a:r>
            <a:r>
              <a:rPr lang="en-NZ" dirty="0" err="1" smtClean="0"/>
              <a:t>IFileable</a:t>
            </a:r>
            <a:r>
              <a:rPr lang="en-NZ" dirty="0" smtClean="0"/>
              <a:t> Interface</a:t>
            </a:r>
            <a:endParaRPr lang="en-NZ" dirty="0"/>
          </a:p>
        </p:txBody>
      </p:sp>
      <p:sp>
        <p:nvSpPr>
          <p:cNvPr id="7" name="TextBox 6"/>
          <p:cNvSpPr txBox="1"/>
          <p:nvPr/>
        </p:nvSpPr>
        <p:spPr>
          <a:xfrm>
            <a:off x="4732492" y="4101049"/>
            <a:ext cx="6175571" cy="1754326"/>
          </a:xfrm>
          <a:prstGeom prst="rect">
            <a:avLst/>
          </a:prstGeom>
          <a:noFill/>
        </p:spPr>
        <p:txBody>
          <a:bodyPr wrap="square" rtlCol="0">
            <a:spAutoFit/>
          </a:bodyPr>
          <a:lstStyle/>
          <a:p>
            <a:r>
              <a:rPr lang="en-NZ" dirty="0" smtClean="0"/>
              <a:t>The game pieces are loaded into a grid. The grid is searched through by row and column. Then it loops through all the controls looking for buttons with a name of “</a:t>
            </a:r>
            <a:r>
              <a:rPr lang="en-NZ" dirty="0" err="1" smtClean="0"/>
              <a:t>btn</a:t>
            </a:r>
            <a:r>
              <a:rPr lang="en-NZ" dirty="0" smtClean="0"/>
              <a:t>_’</a:t>
            </a:r>
            <a:r>
              <a:rPr lang="en-NZ" dirty="0" err="1" smtClean="0"/>
              <a:t>column’_’row</a:t>
            </a:r>
            <a:r>
              <a:rPr lang="en-NZ" dirty="0" smtClean="0"/>
              <a:t>’</a:t>
            </a:r>
            <a:r>
              <a:rPr lang="en-NZ" dirty="0" smtClean="0">
                <a:sym typeface="Wingdings" panose="05000000000000000000" pitchFamily="2" charset="2"/>
              </a:rPr>
              <a:t>”. This then grabs the char of the part at that specific location and updates the text of the button to the game piece char. This happens in the view.</a:t>
            </a:r>
            <a:endParaRPr lang="en-NZ" dirty="0"/>
          </a:p>
        </p:txBody>
      </p:sp>
      <p:sp>
        <p:nvSpPr>
          <p:cNvPr id="8" name="Rectangle 7"/>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27770040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1198"/>
            <a:ext cx="9601200" cy="1485900"/>
          </a:xfrm>
        </p:spPr>
        <p:txBody>
          <a:bodyPr/>
          <a:lstStyle/>
          <a:p>
            <a:r>
              <a:rPr lang="en-NZ" dirty="0" smtClean="0"/>
              <a:t>The Working Features - VIDEO</a:t>
            </a:r>
            <a:endParaRPr lang="en-NZ" dirty="0"/>
          </a:p>
        </p:txBody>
      </p:sp>
      <p:sp>
        <p:nvSpPr>
          <p:cNvPr id="5" name="Rectangle 4"/>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4" name="4AC4FA0">
            <a:hlinkClick r:id="" action="ppaction://media"/>
          </p:cNvPr>
          <p:cNvPicPr>
            <a:picLocks noGrp="1" noChangeAspect="1"/>
          </p:cNvPicPr>
          <p:nvPr>
            <p:ph idx="1"/>
            <a:videoFile r:link="rId1"/>
            <p:extLst>
              <p:ext uri="{DAA4B4D4-6D71-4841-9C94-3DE7FCFB9230}">
                <p14:media xmlns:p14="http://schemas.microsoft.com/office/powerpoint/2010/main" r:embed="rId2">
                  <p14:trim end="4390"/>
                </p14:media>
              </p:ext>
            </p:extLst>
          </p:nvPr>
        </p:nvPicPr>
        <p:blipFill>
          <a:blip r:embed="rId4"/>
          <a:stretch>
            <a:fillRect/>
          </a:stretch>
        </p:blipFill>
        <p:spPr>
          <a:xfrm>
            <a:off x="3149600" y="981971"/>
            <a:ext cx="6280150" cy="5722140"/>
          </a:xfrm>
        </p:spPr>
      </p:pic>
    </p:spTree>
    <p:extLst>
      <p:ext uri="{BB962C8B-B14F-4D97-AF65-F5344CB8AC3E}">
        <p14:creationId xmlns:p14="http://schemas.microsoft.com/office/powerpoint/2010/main" val="38136523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784" y="183420"/>
            <a:ext cx="9601200" cy="1485900"/>
          </a:xfrm>
        </p:spPr>
        <p:txBody>
          <a:bodyPr/>
          <a:lstStyle/>
          <a:p>
            <a:r>
              <a:rPr lang="en-NZ" dirty="0" smtClean="0"/>
              <a:t>(1)Display the pieces as distinct images</a:t>
            </a:r>
            <a:endParaRPr lang="en-NZ" dirty="0"/>
          </a:p>
        </p:txBody>
      </p:sp>
      <p:sp>
        <p:nvSpPr>
          <p:cNvPr id="6" name="TextBox 5"/>
          <p:cNvSpPr txBox="1"/>
          <p:nvPr/>
        </p:nvSpPr>
        <p:spPr>
          <a:xfrm>
            <a:off x="2603133" y="2367892"/>
            <a:ext cx="7360017" cy="369332"/>
          </a:xfrm>
          <a:prstGeom prst="rect">
            <a:avLst/>
          </a:prstGeom>
          <a:noFill/>
        </p:spPr>
        <p:txBody>
          <a:bodyPr wrap="square" rtlCol="0">
            <a:spAutoFit/>
          </a:bodyPr>
          <a:lstStyle/>
          <a:p>
            <a:r>
              <a:rPr lang="en-NZ" dirty="0" smtClean="0"/>
              <a:t>Each Part is associated with a different jpeg so that each image is distinct.</a:t>
            </a:r>
            <a:endParaRPr lang="en-NZ" dirty="0"/>
          </a:p>
        </p:txBody>
      </p:sp>
      <p:sp>
        <p:nvSpPr>
          <p:cNvPr id="7" name="TextBox 6"/>
          <p:cNvSpPr txBox="1"/>
          <p:nvPr/>
        </p:nvSpPr>
        <p:spPr>
          <a:xfrm>
            <a:off x="4669475" y="3082943"/>
            <a:ext cx="6175571" cy="1754326"/>
          </a:xfrm>
          <a:prstGeom prst="rect">
            <a:avLst/>
          </a:prstGeom>
          <a:noFill/>
        </p:spPr>
        <p:txBody>
          <a:bodyPr wrap="square" rtlCol="0">
            <a:spAutoFit/>
          </a:bodyPr>
          <a:lstStyle/>
          <a:p>
            <a:r>
              <a:rPr lang="en-US" dirty="0" err="1" smtClean="0"/>
              <a:t>System.Drawing</a:t>
            </a:r>
            <a:r>
              <a:rPr lang="en-US" dirty="0" smtClean="0"/>
              <a:t> is able to create the game pieces as images instead of text on a button. To do this I used a switch statement that checked the grid to find which part was at that certain location. This then grabs the image associated and adds that to the view.</a:t>
            </a:r>
          </a:p>
          <a:p>
            <a:r>
              <a:rPr lang="en-US" dirty="0" smtClean="0"/>
              <a:t>This happens in the view.</a:t>
            </a:r>
            <a:endParaRPr lang="en-NZ" dirty="0" smtClean="0"/>
          </a:p>
        </p:txBody>
      </p:sp>
      <p:sp>
        <p:nvSpPr>
          <p:cNvPr id="8" name="Rectangle 7"/>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902" y="969939"/>
            <a:ext cx="11157398" cy="1381318"/>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01" y="3049829"/>
            <a:ext cx="4064064" cy="3515415"/>
          </a:xfrm>
          <a:prstGeom prst="rect">
            <a:avLst/>
          </a:prstGeom>
        </p:spPr>
      </p:pic>
    </p:spTree>
    <p:extLst>
      <p:ext uri="{BB962C8B-B14F-4D97-AF65-F5344CB8AC3E}">
        <p14:creationId xmlns:p14="http://schemas.microsoft.com/office/powerpoint/2010/main" val="8529017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(1)Display the pieces as distinct images: </a:t>
            </a:r>
            <a:r>
              <a:rPr lang="en-NZ" sz="2400" dirty="0" smtClean="0"/>
              <a:t>Continued</a:t>
            </a:r>
            <a:endParaRPr lang="en-NZ" sz="2400"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451" y="2060020"/>
            <a:ext cx="2280854" cy="4351338"/>
          </a:xfrm>
        </p:spPr>
      </p:pic>
      <p:sp>
        <p:nvSpPr>
          <p:cNvPr id="5" name="TextBox 4"/>
          <p:cNvSpPr txBox="1"/>
          <p:nvPr/>
        </p:nvSpPr>
        <p:spPr>
          <a:xfrm>
            <a:off x="2965305" y="2060020"/>
            <a:ext cx="6175571" cy="369332"/>
          </a:xfrm>
          <a:prstGeom prst="rect">
            <a:avLst/>
          </a:prstGeom>
          <a:noFill/>
        </p:spPr>
        <p:txBody>
          <a:bodyPr wrap="square" rtlCol="0">
            <a:spAutoFit/>
          </a:bodyPr>
          <a:lstStyle/>
          <a:p>
            <a:r>
              <a:rPr lang="en-NZ" dirty="0" smtClean="0"/>
              <a:t>Loading the grid in the game model</a:t>
            </a:r>
            <a:endParaRPr lang="en-NZ" dirty="0"/>
          </a:p>
        </p:txBody>
      </p:sp>
      <p:sp>
        <p:nvSpPr>
          <p:cNvPr id="6" name="Rectangle 5"/>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33724393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(1)Display the pieces as distinct images: </a:t>
            </a:r>
            <a:r>
              <a:rPr lang="en-NZ" sz="2400" dirty="0" smtClean="0"/>
              <a:t>Continued</a:t>
            </a:r>
            <a:endParaRPr lang="en-NZ" sz="2400" dirty="0"/>
          </a:p>
        </p:txBody>
      </p:sp>
      <p:sp>
        <p:nvSpPr>
          <p:cNvPr id="5" name="TextBox 4"/>
          <p:cNvSpPr txBox="1"/>
          <p:nvPr/>
        </p:nvSpPr>
        <p:spPr>
          <a:xfrm>
            <a:off x="1201241" y="2054962"/>
            <a:ext cx="10653591" cy="923330"/>
          </a:xfrm>
          <a:prstGeom prst="rect">
            <a:avLst/>
          </a:prstGeom>
          <a:noFill/>
        </p:spPr>
        <p:txBody>
          <a:bodyPr wrap="square" rtlCol="0">
            <a:spAutoFit/>
          </a:bodyPr>
          <a:lstStyle/>
          <a:p>
            <a:r>
              <a:rPr lang="en-NZ" dirty="0" smtClean="0"/>
              <a:t>This feature was implemented well in this view as the different game pieces are distinct images that look like the part that they are supposed to be.</a:t>
            </a:r>
          </a:p>
          <a:p>
            <a:r>
              <a:rPr lang="en-NZ" dirty="0" smtClean="0"/>
              <a:t>For example: a wall is represented by a image of a brick wall.</a:t>
            </a:r>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01240" y="3805512"/>
            <a:ext cx="10653591" cy="369332"/>
          </a:xfrm>
          <a:prstGeom prst="rect">
            <a:avLst/>
          </a:prstGeom>
          <a:noFill/>
        </p:spPr>
        <p:txBody>
          <a:bodyPr wrap="square" rtlCol="0">
            <a:spAutoFit/>
          </a:bodyPr>
          <a:lstStyle/>
          <a:p>
            <a:r>
              <a:rPr lang="en-NZ" dirty="0" smtClean="0"/>
              <a:t>1/1</a:t>
            </a:r>
            <a:endParaRPr lang="en-NZ"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14856946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171" y="206335"/>
            <a:ext cx="9601200" cy="1485900"/>
          </a:xfrm>
        </p:spPr>
        <p:txBody>
          <a:bodyPr/>
          <a:lstStyle/>
          <a:p>
            <a:pPr lvl="0"/>
            <a:r>
              <a:rPr lang="en-NZ" dirty="0" smtClean="0"/>
              <a:t>(2) Display the Move Count</a:t>
            </a:r>
            <a:endParaRPr lang="en-NZ"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288" y="1646321"/>
            <a:ext cx="1481051" cy="542357"/>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89" y="2370410"/>
            <a:ext cx="2495204" cy="44375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87" y="5206592"/>
            <a:ext cx="3200847" cy="819264"/>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288" y="3236251"/>
            <a:ext cx="3200847" cy="1547329"/>
          </a:xfrm>
          <a:prstGeom prst="rect">
            <a:avLst/>
          </a:prstGeom>
        </p:spPr>
      </p:pic>
      <p:sp>
        <p:nvSpPr>
          <p:cNvPr id="8" name="Rectangle 7"/>
          <p:cNvSpPr/>
          <p:nvPr/>
        </p:nvSpPr>
        <p:spPr>
          <a:xfrm>
            <a:off x="1975339" y="1712030"/>
            <a:ext cx="5642891" cy="369332"/>
          </a:xfrm>
          <a:prstGeom prst="rect">
            <a:avLst/>
          </a:prstGeom>
        </p:spPr>
        <p:txBody>
          <a:bodyPr wrap="none">
            <a:spAutoFit/>
          </a:bodyPr>
          <a:lstStyle/>
          <a:p>
            <a:pPr lvl="0"/>
            <a:r>
              <a:rPr lang="en-NZ" dirty="0" smtClean="0"/>
              <a:t>Function in the game model that returns the </a:t>
            </a:r>
            <a:r>
              <a:rPr lang="en-NZ" dirty="0" err="1" smtClean="0"/>
              <a:t>moveCount</a:t>
            </a:r>
            <a:r>
              <a:rPr lang="en-NZ" dirty="0"/>
              <a:t>.</a:t>
            </a:r>
            <a:endParaRPr lang="en-NZ" dirty="0" smtClean="0"/>
          </a:p>
        </p:txBody>
      </p:sp>
      <p:sp>
        <p:nvSpPr>
          <p:cNvPr id="9" name="Rectangle 8"/>
          <p:cNvSpPr/>
          <p:nvPr/>
        </p:nvSpPr>
        <p:spPr>
          <a:xfrm>
            <a:off x="2989493" y="2287797"/>
            <a:ext cx="7906160" cy="646331"/>
          </a:xfrm>
          <a:prstGeom prst="rect">
            <a:avLst/>
          </a:prstGeom>
        </p:spPr>
        <p:txBody>
          <a:bodyPr wrap="square">
            <a:spAutoFit/>
          </a:bodyPr>
          <a:lstStyle/>
          <a:p>
            <a:pPr lvl="0"/>
            <a:r>
              <a:rPr lang="en-NZ" dirty="0" smtClean="0"/>
              <a:t>The Move() function adds to the </a:t>
            </a:r>
            <a:r>
              <a:rPr lang="en-NZ" dirty="0" err="1" smtClean="0"/>
              <a:t>moveCount</a:t>
            </a:r>
            <a:r>
              <a:rPr lang="en-NZ" dirty="0" smtClean="0"/>
              <a:t> variable whenever the Move() function is called from the controller</a:t>
            </a:r>
          </a:p>
        </p:txBody>
      </p:sp>
      <p:sp>
        <p:nvSpPr>
          <p:cNvPr id="10" name="Rectangle 9"/>
          <p:cNvSpPr/>
          <p:nvPr/>
        </p:nvSpPr>
        <p:spPr>
          <a:xfrm>
            <a:off x="3695135" y="3236251"/>
            <a:ext cx="4668428" cy="1477328"/>
          </a:xfrm>
          <a:prstGeom prst="rect">
            <a:avLst/>
          </a:prstGeom>
        </p:spPr>
        <p:txBody>
          <a:bodyPr wrap="square">
            <a:spAutoFit/>
          </a:bodyPr>
          <a:lstStyle/>
          <a:p>
            <a:pPr lvl="0"/>
            <a:r>
              <a:rPr lang="en-NZ" dirty="0" smtClean="0"/>
              <a:t>When a direction key is pressed, the key is read in the view then passed to the controller. Then the Move() function is called and the </a:t>
            </a:r>
            <a:r>
              <a:rPr lang="en-NZ" dirty="0" err="1" smtClean="0"/>
              <a:t>MoveCount</a:t>
            </a:r>
            <a:r>
              <a:rPr lang="en-NZ" dirty="0" smtClean="0"/>
              <a:t> is updated in the view as seen bellow.  </a:t>
            </a:r>
          </a:p>
        </p:txBody>
      </p:sp>
      <p:pic>
        <p:nvPicPr>
          <p:cNvPr id="3" name="Picture 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0275" y="3036746"/>
            <a:ext cx="3787851" cy="2315565"/>
          </a:xfrm>
          <a:prstGeom prst="rect">
            <a:avLst/>
          </a:prstGeom>
        </p:spPr>
      </p:pic>
      <p:sp>
        <p:nvSpPr>
          <p:cNvPr id="11" name="Rectangle 10"/>
          <p:cNvSpPr/>
          <p:nvPr/>
        </p:nvSpPr>
        <p:spPr>
          <a:xfrm>
            <a:off x="3695134" y="5206592"/>
            <a:ext cx="4668428" cy="646331"/>
          </a:xfrm>
          <a:prstGeom prst="rect">
            <a:avLst/>
          </a:prstGeom>
        </p:spPr>
        <p:txBody>
          <a:bodyPr wrap="square">
            <a:spAutoFit/>
          </a:bodyPr>
          <a:lstStyle/>
          <a:p>
            <a:pPr lvl="0"/>
            <a:r>
              <a:rPr lang="en-NZ" dirty="0" smtClean="0"/>
              <a:t>The </a:t>
            </a:r>
            <a:r>
              <a:rPr lang="en-NZ" dirty="0" err="1" smtClean="0"/>
              <a:t>MoveCount</a:t>
            </a:r>
            <a:r>
              <a:rPr lang="en-NZ" dirty="0" smtClean="0"/>
              <a:t>() is called from the controller. This function updates the text in the view.</a:t>
            </a:r>
          </a:p>
        </p:txBody>
      </p:sp>
      <p:sp>
        <p:nvSpPr>
          <p:cNvPr id="14" name="Rectangle 13"/>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5537344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(2) Display the Move Count: </a:t>
            </a:r>
            <a:r>
              <a:rPr lang="en-NZ" sz="2400" dirty="0" smtClean="0"/>
              <a:t>Continued</a:t>
            </a:r>
            <a:endParaRPr lang="en-NZ" sz="2400" dirty="0"/>
          </a:p>
        </p:txBody>
      </p:sp>
      <p:sp>
        <p:nvSpPr>
          <p:cNvPr id="5" name="TextBox 4"/>
          <p:cNvSpPr txBox="1"/>
          <p:nvPr/>
        </p:nvSpPr>
        <p:spPr>
          <a:xfrm>
            <a:off x="1209334" y="1938639"/>
            <a:ext cx="10588854" cy="1754326"/>
          </a:xfrm>
          <a:prstGeom prst="rect">
            <a:avLst/>
          </a:prstGeom>
          <a:noFill/>
        </p:spPr>
        <p:txBody>
          <a:bodyPr wrap="square" rtlCol="0">
            <a:spAutoFit/>
          </a:bodyPr>
          <a:lstStyle/>
          <a:p>
            <a:r>
              <a:rPr lang="en-NZ" dirty="0" smtClean="0"/>
              <a:t>This feature was well implemented as I was able to use the code from the model that had been previously created in the 15% assignment. It is able to count each time a key has been pressed and resets when the game is closed and then reopened. However it continues to count up whilst holding down a direction key while up against a wall. This could possibly be considered as not a move, as the key has only been pressed once so this could be amended so that it doesn’t do that. In saying that though, overall the move count feature works well.</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09334" y="3832138"/>
            <a:ext cx="10653591" cy="369332"/>
          </a:xfrm>
          <a:prstGeom prst="rect">
            <a:avLst/>
          </a:prstGeom>
          <a:noFill/>
        </p:spPr>
        <p:txBody>
          <a:bodyPr wrap="square" rtlCol="0">
            <a:spAutoFit/>
          </a:bodyPr>
          <a:lstStyle/>
          <a:p>
            <a:r>
              <a:rPr lang="en-NZ" dirty="0" smtClean="0"/>
              <a:t>0.9/1</a:t>
            </a:r>
            <a:endParaRPr lang="en-NZ"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33355861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8247"/>
            <a:ext cx="10717901" cy="1485900"/>
          </a:xfrm>
        </p:spPr>
        <p:txBody>
          <a:bodyPr/>
          <a:lstStyle/>
          <a:p>
            <a:pPr lvl="0"/>
            <a:r>
              <a:rPr lang="en-NZ" dirty="0" smtClean="0"/>
              <a:t>(3)</a:t>
            </a:r>
            <a:r>
              <a:rPr lang="en-NZ" dirty="0"/>
              <a:t> Actually works – is playable - updates</a:t>
            </a:r>
            <a:r>
              <a:rPr lang="en-NZ" dirty="0" smtClean="0"/>
              <a:t>!</a:t>
            </a:r>
            <a:endParaRPr lang="en-NZ" dirty="0"/>
          </a:p>
        </p:txBody>
      </p:sp>
      <p:sp>
        <p:nvSpPr>
          <p:cNvPr id="3" name="Content Placeholder 2"/>
          <p:cNvSpPr>
            <a:spLocks noGrp="1"/>
          </p:cNvSpPr>
          <p:nvPr>
            <p:ph idx="1"/>
          </p:nvPr>
        </p:nvSpPr>
        <p:spPr>
          <a:xfrm>
            <a:off x="1371600" y="1185483"/>
            <a:ext cx="9601200" cy="468664"/>
          </a:xfrm>
        </p:spPr>
        <p:txBody>
          <a:bodyPr>
            <a:normAutofit/>
          </a:bodyPr>
          <a:lstStyle/>
          <a:p>
            <a:r>
              <a:rPr lang="en-NZ" sz="1800" dirty="0" smtClean="0"/>
              <a:t>As seen in the previous video, the game works, is playable and updates.</a:t>
            </a:r>
            <a:endParaRPr lang="en-NZ" sz="180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916" y="1816038"/>
            <a:ext cx="2111978" cy="4467428"/>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590" y="3832061"/>
            <a:ext cx="4985354" cy="292301"/>
          </a:xfrm>
          <a:prstGeom prst="rect">
            <a:avLst/>
          </a:prstGeom>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108" y="4900455"/>
            <a:ext cx="3860595" cy="889651"/>
          </a:xfrm>
          <a:prstGeom prst="rect">
            <a:avLst/>
          </a:prstGeom>
        </p:spPr>
      </p:pic>
      <p:sp>
        <p:nvSpPr>
          <p:cNvPr id="11" name="Rectangle 10"/>
          <p:cNvSpPr/>
          <p:nvPr/>
        </p:nvSpPr>
        <p:spPr>
          <a:xfrm>
            <a:off x="3172709" y="1816038"/>
            <a:ext cx="3341379" cy="2308324"/>
          </a:xfrm>
          <a:prstGeom prst="rect">
            <a:avLst/>
          </a:prstGeom>
        </p:spPr>
        <p:txBody>
          <a:bodyPr wrap="square">
            <a:spAutoFit/>
          </a:bodyPr>
          <a:lstStyle/>
          <a:p>
            <a:pPr lvl="0"/>
            <a:r>
              <a:rPr lang="en-NZ" sz="1600" dirty="0" smtClean="0"/>
              <a:t>For the grid to exist it needs to be created based from a string of chars(parts) that each represent a different player piece. The different parts are added to the grid through the </a:t>
            </a:r>
            <a:r>
              <a:rPr lang="en-NZ" sz="1600" dirty="0" err="1" smtClean="0"/>
              <a:t>GridLoad</a:t>
            </a:r>
            <a:r>
              <a:rPr lang="en-NZ" sz="1600" dirty="0" smtClean="0"/>
              <a:t>() function which is in the game model. The level is created statically in the game model as seen here.</a:t>
            </a:r>
          </a:p>
        </p:txBody>
      </p:sp>
      <p:sp>
        <p:nvSpPr>
          <p:cNvPr id="15" name="Rectangle 14"/>
          <p:cNvSpPr/>
          <p:nvPr/>
        </p:nvSpPr>
        <p:spPr>
          <a:xfrm>
            <a:off x="4458650" y="4811165"/>
            <a:ext cx="3341379" cy="1569660"/>
          </a:xfrm>
          <a:prstGeom prst="rect">
            <a:avLst/>
          </a:prstGeom>
        </p:spPr>
        <p:txBody>
          <a:bodyPr wrap="square">
            <a:spAutoFit/>
          </a:bodyPr>
          <a:lstStyle/>
          <a:p>
            <a:pPr lvl="0"/>
            <a:r>
              <a:rPr lang="en-NZ" sz="1600" dirty="0" smtClean="0"/>
              <a:t>When the Form is executed the Go() function of the controller is called. This loads the string. Loads the Grid based off the string and then builds the level to the view so that is can be visually displayed.</a:t>
            </a:r>
          </a:p>
        </p:txBody>
      </p:sp>
      <p:sp>
        <p:nvSpPr>
          <p:cNvPr id="13" name="Rectangle 12"/>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24300233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8247"/>
            <a:ext cx="10717901" cy="1485900"/>
          </a:xfrm>
        </p:spPr>
        <p:txBody>
          <a:bodyPr/>
          <a:lstStyle/>
          <a:p>
            <a:pPr lvl="0"/>
            <a:r>
              <a:rPr lang="en-NZ" dirty="0" smtClean="0"/>
              <a:t>(3)</a:t>
            </a:r>
            <a:r>
              <a:rPr lang="en-NZ" dirty="0"/>
              <a:t> Actually works – is playable - updates</a:t>
            </a:r>
            <a:r>
              <a:rPr lang="en-NZ" dirty="0" smtClean="0"/>
              <a:t>!</a:t>
            </a:r>
            <a:endParaRPr lang="en-NZ" dirty="0"/>
          </a:p>
        </p:txBody>
      </p:sp>
      <p:sp>
        <p:nvSpPr>
          <p:cNvPr id="3" name="Content Placeholder 2"/>
          <p:cNvSpPr>
            <a:spLocks noGrp="1"/>
          </p:cNvSpPr>
          <p:nvPr>
            <p:ph idx="1"/>
          </p:nvPr>
        </p:nvSpPr>
        <p:spPr>
          <a:xfrm>
            <a:off x="4368350" y="911197"/>
            <a:ext cx="9601200" cy="468664"/>
          </a:xfrm>
        </p:spPr>
        <p:txBody>
          <a:bodyPr>
            <a:normAutofit/>
          </a:bodyPr>
          <a:lstStyle/>
          <a:p>
            <a:r>
              <a:rPr lang="en-NZ" sz="1800" dirty="0" smtClean="0"/>
              <a:t>As seen in the previous video, the game works, is playable and updates.</a:t>
            </a:r>
            <a:endParaRPr lang="en-NZ" sz="1800" dirty="0"/>
          </a:p>
        </p:txBody>
      </p:sp>
      <p:sp>
        <p:nvSpPr>
          <p:cNvPr id="9" name="Rectangle 8"/>
          <p:cNvSpPr/>
          <p:nvPr/>
        </p:nvSpPr>
        <p:spPr>
          <a:xfrm>
            <a:off x="4492662" y="2887824"/>
            <a:ext cx="7399952" cy="1077218"/>
          </a:xfrm>
          <a:prstGeom prst="rect">
            <a:avLst/>
          </a:prstGeom>
        </p:spPr>
        <p:txBody>
          <a:bodyPr wrap="square">
            <a:spAutoFit/>
          </a:bodyPr>
          <a:lstStyle/>
          <a:p>
            <a:pPr lvl="0"/>
            <a:r>
              <a:rPr lang="en-NZ" sz="1600" dirty="0" err="1" smtClean="0"/>
              <a:t>CreateLevel</a:t>
            </a:r>
            <a:r>
              <a:rPr lang="en-NZ" sz="1600" dirty="0" smtClean="0"/>
              <a:t>() is called initially when the form is executed. This uses a switch statement that looks at the parts on the grid and draws an image for that part through the use of a switch statement. </a:t>
            </a:r>
          </a:p>
          <a:p>
            <a:pPr lvl="0"/>
            <a:r>
              <a:rPr lang="en-NZ" sz="1600" dirty="0" smtClean="0"/>
              <a:t>This function is part of the view.</a:t>
            </a:r>
          </a:p>
        </p:txBody>
      </p:sp>
      <p:sp>
        <p:nvSpPr>
          <p:cNvPr id="12" name="Rectangle 11"/>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4" y="911196"/>
            <a:ext cx="3747351" cy="5855235"/>
          </a:xfrm>
          <a:prstGeom prst="rect">
            <a:avLst/>
          </a:prstGeom>
        </p:spPr>
      </p:pic>
    </p:spTree>
    <p:extLst>
      <p:ext uri="{BB962C8B-B14F-4D97-AF65-F5344CB8AC3E}">
        <p14:creationId xmlns:p14="http://schemas.microsoft.com/office/powerpoint/2010/main" val="1942709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8247"/>
            <a:ext cx="10717901" cy="1485900"/>
          </a:xfrm>
        </p:spPr>
        <p:txBody>
          <a:bodyPr/>
          <a:lstStyle/>
          <a:p>
            <a:pPr lvl="0"/>
            <a:r>
              <a:rPr lang="en-NZ" dirty="0" smtClean="0"/>
              <a:t>(3)</a:t>
            </a:r>
            <a:r>
              <a:rPr lang="en-NZ" dirty="0"/>
              <a:t> Actually works – is playable - updates</a:t>
            </a:r>
            <a:r>
              <a:rPr lang="en-NZ" dirty="0" smtClean="0"/>
              <a:t>!</a:t>
            </a:r>
            <a:endParaRPr lang="en-NZ" dirty="0"/>
          </a:p>
        </p:txBody>
      </p:sp>
      <p:pic>
        <p:nvPicPr>
          <p:cNvPr id="6" name="Picture 5" descr="Screen Clipping"/>
          <p:cNvPicPr>
            <a:picLocks noChangeAspect="1"/>
          </p:cNvPicPr>
          <p:nvPr/>
        </p:nvPicPr>
        <p:blipFill rotWithShape="1">
          <a:blip r:embed="rId2">
            <a:extLst>
              <a:ext uri="{28A0092B-C50C-407E-A947-70E740481C1C}">
                <a14:useLocalDpi xmlns:a14="http://schemas.microsoft.com/office/drawing/2010/main" val="0"/>
              </a:ext>
            </a:extLst>
          </a:blip>
          <a:srcRect l="5330" r="7355"/>
          <a:stretch/>
        </p:blipFill>
        <p:spPr>
          <a:xfrm>
            <a:off x="648796" y="1874581"/>
            <a:ext cx="3698060" cy="2416987"/>
          </a:xfrm>
          <a:prstGeom prst="rect">
            <a:avLst/>
          </a:prstGeom>
        </p:spPr>
      </p:pic>
      <p:sp>
        <p:nvSpPr>
          <p:cNvPr id="10" name="Rectangle 9"/>
          <p:cNvSpPr/>
          <p:nvPr/>
        </p:nvSpPr>
        <p:spPr>
          <a:xfrm>
            <a:off x="4346856" y="2480081"/>
            <a:ext cx="3137970" cy="830997"/>
          </a:xfrm>
          <a:prstGeom prst="rect">
            <a:avLst/>
          </a:prstGeom>
        </p:spPr>
        <p:txBody>
          <a:bodyPr wrap="square">
            <a:spAutoFit/>
          </a:bodyPr>
          <a:lstStyle/>
          <a:p>
            <a:pPr lvl="0"/>
            <a:r>
              <a:rPr lang="en-NZ" sz="1600" dirty="0" smtClean="0"/>
              <a:t>When a direction key is pressed, the view sends the key direction to the controller.  </a:t>
            </a:r>
          </a:p>
        </p:txBody>
      </p:sp>
      <p:sp>
        <p:nvSpPr>
          <p:cNvPr id="11" name="Rectangle 10"/>
          <p:cNvSpPr/>
          <p:nvPr/>
        </p:nvSpPr>
        <p:spPr>
          <a:xfrm>
            <a:off x="3626689" y="4968011"/>
            <a:ext cx="3137970" cy="1323439"/>
          </a:xfrm>
          <a:prstGeom prst="rect">
            <a:avLst/>
          </a:prstGeom>
        </p:spPr>
        <p:txBody>
          <a:bodyPr wrap="square">
            <a:spAutoFit/>
          </a:bodyPr>
          <a:lstStyle/>
          <a:p>
            <a:pPr lvl="0"/>
            <a:r>
              <a:rPr lang="en-NZ" sz="1600" dirty="0" smtClean="0"/>
              <a:t>The </a:t>
            </a:r>
            <a:r>
              <a:rPr lang="en-NZ" sz="1600" dirty="0" err="1" smtClean="0"/>
              <a:t>KeyPressed</a:t>
            </a:r>
            <a:r>
              <a:rPr lang="en-NZ" sz="1600" dirty="0" smtClean="0"/>
              <a:t>() function calls </a:t>
            </a:r>
            <a:r>
              <a:rPr lang="en-NZ" sz="1600" dirty="0" err="1" smtClean="0"/>
              <a:t>CreateLevel</a:t>
            </a:r>
            <a:r>
              <a:rPr lang="en-NZ" sz="1600" dirty="0" smtClean="0"/>
              <a:t>() after the Move() function has been executed so that the new view can be redrawn from the updated grid.</a:t>
            </a:r>
          </a:p>
        </p:txBody>
      </p:sp>
      <p:sp>
        <p:nvSpPr>
          <p:cNvPr id="12" name="Rectangle 11"/>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96" y="4825844"/>
            <a:ext cx="2891104" cy="1607771"/>
          </a:xfrm>
          <a:prstGeom prst="rect">
            <a:avLst/>
          </a:prstGeom>
        </p:spPr>
      </p:pic>
    </p:spTree>
    <p:extLst>
      <p:ext uri="{BB962C8B-B14F-4D97-AF65-F5344CB8AC3E}">
        <p14:creationId xmlns:p14="http://schemas.microsoft.com/office/powerpoint/2010/main" val="41807591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37" y="256922"/>
            <a:ext cx="11037536" cy="1485900"/>
          </a:xfrm>
        </p:spPr>
        <p:txBody>
          <a:bodyPr/>
          <a:lstStyle/>
          <a:p>
            <a:r>
              <a:rPr lang="en-NZ" dirty="0"/>
              <a:t>(3) Actually works – is playable - updates</a:t>
            </a:r>
            <a:r>
              <a:rPr lang="en-NZ" dirty="0" smtClean="0"/>
              <a:t>!: </a:t>
            </a:r>
            <a:r>
              <a:rPr lang="en-NZ" sz="2400" dirty="0" smtClean="0"/>
              <a:t>Continued</a:t>
            </a:r>
            <a:endParaRPr lang="en-NZ" sz="24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403" y="3868758"/>
            <a:ext cx="3081157" cy="2738806"/>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65" y="1358231"/>
            <a:ext cx="4781126" cy="3816071"/>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5245" y="1231311"/>
            <a:ext cx="2291960" cy="3192976"/>
          </a:xfrm>
          <a:prstGeom prst="rect">
            <a:avLst/>
          </a:prstGeom>
        </p:spPr>
      </p:pic>
      <p:sp>
        <p:nvSpPr>
          <p:cNvPr id="9" name="Rectangle 8"/>
          <p:cNvSpPr/>
          <p:nvPr/>
        </p:nvSpPr>
        <p:spPr>
          <a:xfrm>
            <a:off x="5292191" y="1231311"/>
            <a:ext cx="4313054" cy="2554545"/>
          </a:xfrm>
          <a:prstGeom prst="rect">
            <a:avLst/>
          </a:prstGeom>
        </p:spPr>
        <p:txBody>
          <a:bodyPr wrap="square">
            <a:spAutoFit/>
          </a:bodyPr>
          <a:lstStyle/>
          <a:p>
            <a:pPr lvl="0"/>
            <a:r>
              <a:rPr lang="en-NZ" sz="1600" dirty="0" smtClean="0"/>
              <a:t>The Move() function checks the location of the player and depending on the move direction does the according Part update based on the old and new positions. The position class checks the movement direction and sets the x and y position to either positive or negative depending on the direction. For example, moving right is a positive move across the x axis. And if the position next to the player was a goal then the Part would become </a:t>
            </a:r>
            <a:r>
              <a:rPr lang="en-NZ" sz="1600" dirty="0" err="1" smtClean="0"/>
              <a:t>PlayerOnGoal</a:t>
            </a:r>
            <a:r>
              <a:rPr lang="en-NZ" sz="1600" dirty="0" smtClean="0"/>
              <a:t>.</a:t>
            </a:r>
          </a:p>
        </p:txBody>
      </p:sp>
      <p:sp>
        <p:nvSpPr>
          <p:cNvPr id="10" name="Rectangle 9"/>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750286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(1)Display the pieces as distinct images: </a:t>
            </a:r>
            <a:r>
              <a:rPr lang="en-NZ" sz="2400" dirty="0" smtClean="0"/>
              <a:t>Continued</a:t>
            </a:r>
            <a:endParaRPr lang="en-NZ" sz="2400"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451" y="2060020"/>
            <a:ext cx="2280854" cy="4351338"/>
          </a:xfrm>
        </p:spPr>
      </p:pic>
      <p:sp>
        <p:nvSpPr>
          <p:cNvPr id="5" name="TextBox 4"/>
          <p:cNvSpPr txBox="1"/>
          <p:nvPr/>
        </p:nvSpPr>
        <p:spPr>
          <a:xfrm>
            <a:off x="2965305" y="2060020"/>
            <a:ext cx="6175571" cy="369332"/>
          </a:xfrm>
          <a:prstGeom prst="rect">
            <a:avLst/>
          </a:prstGeom>
          <a:noFill/>
        </p:spPr>
        <p:txBody>
          <a:bodyPr wrap="square" rtlCol="0">
            <a:spAutoFit/>
          </a:bodyPr>
          <a:lstStyle/>
          <a:p>
            <a:r>
              <a:rPr lang="en-NZ" dirty="0" smtClean="0"/>
              <a:t>Loading the grid in the game model</a:t>
            </a:r>
            <a:endParaRPr lang="en-NZ" dirty="0"/>
          </a:p>
        </p:txBody>
      </p:sp>
      <p:sp>
        <p:nvSpPr>
          <p:cNvPr id="6" name="Rectangle 5"/>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36103476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1485900"/>
          </a:xfrm>
        </p:spPr>
        <p:txBody>
          <a:bodyPr/>
          <a:lstStyle/>
          <a:p>
            <a:r>
              <a:rPr lang="en-NZ" dirty="0"/>
              <a:t>(3) Actually works – is playable - updates!: </a:t>
            </a:r>
            <a:r>
              <a:rPr lang="en-NZ" sz="2400" dirty="0"/>
              <a:t>Continued</a:t>
            </a:r>
            <a:endParaRPr lang="en-NZ"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587774"/>
            <a:ext cx="4213508" cy="4740197"/>
          </a:xfrm>
          <a:prstGeom prst="rect">
            <a:avLst/>
          </a:prstGeom>
        </p:spPr>
      </p:pic>
      <p:sp>
        <p:nvSpPr>
          <p:cNvPr id="5" name="Rectangle 4"/>
          <p:cNvSpPr/>
          <p:nvPr/>
        </p:nvSpPr>
        <p:spPr>
          <a:xfrm>
            <a:off x="5666166" y="1587774"/>
            <a:ext cx="3137970" cy="2554545"/>
          </a:xfrm>
          <a:prstGeom prst="rect">
            <a:avLst/>
          </a:prstGeom>
        </p:spPr>
        <p:txBody>
          <a:bodyPr wrap="square">
            <a:spAutoFit/>
          </a:bodyPr>
          <a:lstStyle/>
          <a:p>
            <a:pPr lvl="0"/>
            <a:r>
              <a:rPr lang="en-NZ" sz="1600" dirty="0" smtClean="0"/>
              <a:t>The block movement is similar to the player but requires a big if/else statement to determine what happens to the part. </a:t>
            </a:r>
            <a:endParaRPr lang="en-NZ" sz="1600" dirty="0"/>
          </a:p>
          <a:p>
            <a:pPr lvl="0"/>
            <a:r>
              <a:rPr lang="en-NZ" sz="1600" dirty="0" smtClean="0"/>
              <a:t>For example: if a player moves right into a block, and next to the block is an empty space, then the block will move into the empty space and the player will move to where the block was.</a:t>
            </a:r>
          </a:p>
        </p:txBody>
      </p:sp>
      <p:sp>
        <p:nvSpPr>
          <p:cNvPr id="6" name="Rectangle 5"/>
          <p:cNvSpPr/>
          <p:nvPr/>
        </p:nvSpPr>
        <p:spPr>
          <a:xfrm>
            <a:off x="2931057" y="6327971"/>
            <a:ext cx="3137970" cy="261610"/>
          </a:xfrm>
          <a:prstGeom prst="rect">
            <a:avLst/>
          </a:prstGeom>
        </p:spPr>
        <p:txBody>
          <a:bodyPr wrap="square">
            <a:spAutoFit/>
          </a:bodyPr>
          <a:lstStyle/>
          <a:p>
            <a:pPr lvl="0"/>
            <a:r>
              <a:rPr lang="en-NZ" sz="1100" dirty="0" smtClean="0"/>
              <a:t>There are more if/else statements than this</a:t>
            </a:r>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39457046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1485900"/>
          </a:xfrm>
        </p:spPr>
        <p:txBody>
          <a:bodyPr/>
          <a:lstStyle/>
          <a:p>
            <a:r>
              <a:rPr lang="en-NZ" dirty="0"/>
              <a:t>(3) Actually works – is playable - updates!: </a:t>
            </a:r>
            <a:r>
              <a:rPr lang="en-NZ" sz="2400" dirty="0"/>
              <a:t>Continued</a:t>
            </a:r>
            <a:endParaRPr lang="en-NZ" dirty="0"/>
          </a:p>
        </p:txBody>
      </p:sp>
      <p:sp>
        <p:nvSpPr>
          <p:cNvPr id="5" name="Rectangle 4"/>
          <p:cNvSpPr/>
          <p:nvPr/>
        </p:nvSpPr>
        <p:spPr>
          <a:xfrm>
            <a:off x="4211750" y="2567109"/>
            <a:ext cx="6360999" cy="1077218"/>
          </a:xfrm>
          <a:prstGeom prst="rect">
            <a:avLst/>
          </a:prstGeom>
        </p:spPr>
        <p:txBody>
          <a:bodyPr wrap="square">
            <a:spAutoFit/>
          </a:bodyPr>
          <a:lstStyle/>
          <a:p>
            <a:pPr lvl="0"/>
            <a:r>
              <a:rPr lang="en-NZ" sz="1600" dirty="0" err="1"/>
              <a:t>RebuildLevel</a:t>
            </a:r>
            <a:r>
              <a:rPr lang="en-NZ" sz="1600" dirty="0"/>
              <a:t>() is </a:t>
            </a:r>
            <a:r>
              <a:rPr lang="en-NZ" sz="1600" dirty="0" smtClean="0"/>
              <a:t>usually called when a direction key has been pressed. However for this view, it is redundant as it is easier to just redraw the level after each direction key has been pressed. Therefore, </a:t>
            </a:r>
            <a:r>
              <a:rPr lang="en-NZ" sz="1600" dirty="0" err="1" smtClean="0"/>
              <a:t>CreateLevel</a:t>
            </a:r>
            <a:r>
              <a:rPr lang="en-NZ" sz="1600" dirty="0" smtClean="0"/>
              <a:t>() is recalled after a movement instead of </a:t>
            </a:r>
            <a:r>
              <a:rPr lang="en-NZ" sz="1600" dirty="0" err="1" smtClean="0"/>
              <a:t>RebuildLevel</a:t>
            </a:r>
            <a:r>
              <a:rPr lang="en-NZ" sz="1600" dirty="0" smtClean="0"/>
              <a:t>().</a:t>
            </a:r>
            <a:endParaRPr lang="en-NZ" sz="1600"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66" y="1215486"/>
            <a:ext cx="3442792" cy="5499640"/>
          </a:xfrm>
          <a:prstGeom prst="rect">
            <a:avLst/>
          </a:prstGeom>
        </p:spPr>
      </p:pic>
    </p:spTree>
    <p:extLst>
      <p:ext uri="{BB962C8B-B14F-4D97-AF65-F5344CB8AC3E}">
        <p14:creationId xmlns:p14="http://schemas.microsoft.com/office/powerpoint/2010/main" val="1057711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(3) Actually works – is playable - updates</a:t>
            </a:r>
            <a:r>
              <a:rPr lang="en-NZ" dirty="0" smtClean="0"/>
              <a:t>!: </a:t>
            </a:r>
            <a:br>
              <a:rPr lang="en-NZ" dirty="0" smtClean="0"/>
            </a:br>
            <a:r>
              <a:rPr lang="en-NZ" sz="2400" dirty="0" smtClean="0"/>
              <a:t>Continued</a:t>
            </a:r>
            <a:endParaRPr lang="en-NZ" sz="2400" dirty="0"/>
          </a:p>
        </p:txBody>
      </p:sp>
      <p:sp>
        <p:nvSpPr>
          <p:cNvPr id="5" name="TextBox 4"/>
          <p:cNvSpPr txBox="1"/>
          <p:nvPr/>
        </p:nvSpPr>
        <p:spPr>
          <a:xfrm>
            <a:off x="1217425" y="2054962"/>
            <a:ext cx="10613131" cy="2031325"/>
          </a:xfrm>
          <a:prstGeom prst="rect">
            <a:avLst/>
          </a:prstGeom>
          <a:noFill/>
        </p:spPr>
        <p:txBody>
          <a:bodyPr wrap="square" rtlCol="0">
            <a:spAutoFit/>
          </a:bodyPr>
          <a:lstStyle/>
          <a:p>
            <a:r>
              <a:rPr lang="en-NZ" dirty="0" smtClean="0"/>
              <a:t>This feature worked and allowed the Sokoban game to actually be playable, through movement and updating of the view. This was through the help of Elliot as we had worked on the game model together previously as it is a big task to do solo. It is probably possibly to tidy up the move logic so that there are less if/else statements but we were unable to do so. Other than that the game works well and performs the basic functions that a Sokoban game needs. When using the direction keys parts of the form become highlighted which can distract from the game. The ‘win dialog’ does rub out the </a:t>
            </a:r>
            <a:r>
              <a:rPr lang="en-NZ" dirty="0" err="1" smtClean="0"/>
              <a:t>System.Drawing</a:t>
            </a:r>
            <a:r>
              <a:rPr lang="en-NZ" dirty="0" smtClean="0"/>
              <a:t> which ruins the look of the game when a level has been completed.</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17425" y="4355735"/>
            <a:ext cx="10653591" cy="369332"/>
          </a:xfrm>
          <a:prstGeom prst="rect">
            <a:avLst/>
          </a:prstGeom>
          <a:noFill/>
        </p:spPr>
        <p:txBody>
          <a:bodyPr wrap="square" rtlCol="0">
            <a:spAutoFit/>
          </a:bodyPr>
          <a:lstStyle/>
          <a:p>
            <a:r>
              <a:rPr lang="en-NZ" dirty="0" smtClean="0"/>
              <a:t>0.70/1</a:t>
            </a:r>
            <a:endParaRPr lang="en-NZ"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16077249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1485900"/>
          </a:xfrm>
        </p:spPr>
        <p:txBody>
          <a:bodyPr/>
          <a:lstStyle/>
          <a:p>
            <a:r>
              <a:rPr lang="en-NZ" dirty="0" smtClean="0"/>
              <a:t>(4) </a:t>
            </a:r>
            <a:r>
              <a:rPr lang="en-NZ" dirty="0"/>
              <a:t>Display a grid of variable </a:t>
            </a:r>
            <a:r>
              <a:rPr lang="en-NZ" dirty="0" smtClean="0"/>
              <a:t>size</a:t>
            </a:r>
            <a:endParaRPr lang="en-NZ" dirty="0"/>
          </a:p>
        </p:txBody>
      </p:sp>
      <p:sp>
        <p:nvSpPr>
          <p:cNvPr id="5" name="Rectangle 4"/>
          <p:cNvSpPr/>
          <p:nvPr/>
        </p:nvSpPr>
        <p:spPr>
          <a:xfrm>
            <a:off x="5181010" y="2429847"/>
            <a:ext cx="5877515" cy="830997"/>
          </a:xfrm>
          <a:prstGeom prst="rect">
            <a:avLst/>
          </a:prstGeom>
        </p:spPr>
        <p:txBody>
          <a:bodyPr wrap="square">
            <a:spAutoFit/>
          </a:bodyPr>
          <a:lstStyle/>
          <a:p>
            <a:pPr lvl="0"/>
            <a:r>
              <a:rPr lang="en-NZ" sz="1600" dirty="0" err="1" smtClean="0"/>
              <a:t>CreateLevel</a:t>
            </a:r>
            <a:r>
              <a:rPr lang="en-NZ" sz="1600" dirty="0" smtClean="0"/>
              <a:t>() creates the grid. The size is determined by the level string. To get the grid to centre the size is determined by the width and height of the form and grid, and also the size of the button. </a:t>
            </a:r>
            <a:endParaRPr lang="en-NZ" sz="1600"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63" y="1326898"/>
            <a:ext cx="4378257" cy="5223325"/>
          </a:xfrm>
          <a:prstGeom prst="rect">
            <a:avLst/>
          </a:prstGeom>
        </p:spPr>
      </p:pic>
    </p:spTree>
    <p:extLst>
      <p:ext uri="{BB962C8B-B14F-4D97-AF65-F5344CB8AC3E}">
        <p14:creationId xmlns:p14="http://schemas.microsoft.com/office/powerpoint/2010/main" val="27586579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(4) Display a grid of variable </a:t>
            </a:r>
            <a:r>
              <a:rPr lang="en-NZ" dirty="0" smtClean="0"/>
              <a:t>size: </a:t>
            </a:r>
            <a:r>
              <a:rPr lang="en-NZ" sz="2400" dirty="0" smtClean="0"/>
              <a:t>Continued</a:t>
            </a:r>
            <a:endParaRPr lang="en-NZ" sz="2400" dirty="0"/>
          </a:p>
        </p:txBody>
      </p:sp>
      <p:sp>
        <p:nvSpPr>
          <p:cNvPr id="5" name="TextBox 4"/>
          <p:cNvSpPr txBox="1"/>
          <p:nvPr/>
        </p:nvSpPr>
        <p:spPr>
          <a:xfrm>
            <a:off x="1217425" y="2054962"/>
            <a:ext cx="10613131" cy="923330"/>
          </a:xfrm>
          <a:prstGeom prst="rect">
            <a:avLst/>
          </a:prstGeom>
          <a:noFill/>
        </p:spPr>
        <p:txBody>
          <a:bodyPr wrap="square" rtlCol="0">
            <a:spAutoFit/>
          </a:bodyPr>
          <a:lstStyle/>
          <a:p>
            <a:r>
              <a:rPr lang="en-US" dirty="0" smtClean="0"/>
              <a:t>The grid gets centered and can be of variable size as the buttons are dynamically created. However not all the view elements are dynamically created so if a level size was to be too big it would overlap these elements.</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0.9/1</a:t>
            </a:r>
            <a:endParaRPr lang="en-NZ"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9131099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Another Must List Feature (5)</a:t>
            </a:r>
            <a:endParaRPr lang="en-NZ" dirty="0"/>
          </a:p>
        </p:txBody>
      </p:sp>
      <p:sp>
        <p:nvSpPr>
          <p:cNvPr id="3" name="Content Placeholder 2"/>
          <p:cNvSpPr>
            <a:spLocks noGrp="1"/>
          </p:cNvSpPr>
          <p:nvPr>
            <p:ph idx="1"/>
          </p:nvPr>
        </p:nvSpPr>
        <p:spPr>
          <a:xfrm>
            <a:off x="1371600" y="1266403"/>
            <a:ext cx="9601200" cy="484511"/>
          </a:xfrm>
        </p:spPr>
        <p:txBody>
          <a:bodyPr/>
          <a:lstStyle/>
          <a:p>
            <a:r>
              <a:rPr lang="en-NZ" dirty="0"/>
              <a:t>Save and load ‘works’</a:t>
            </a:r>
          </a:p>
        </p:txBody>
      </p:sp>
      <p:sp>
        <p:nvSpPr>
          <p:cNvPr id="5" name="Rectangle 4"/>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6" name="358ABD4">
            <a:hlinkClick r:id="" action="ppaction://media"/>
          </p:cNvPr>
          <p:cNvPicPr>
            <a:picLocks noChangeAspect="1"/>
          </p:cNvPicPr>
          <p:nvPr>
            <a:videoFile r:link="rId1"/>
            <p:extLst>
              <p:ext uri="{DAA4B4D4-6D71-4841-9C94-3DE7FCFB9230}">
                <p14:media xmlns:p14="http://schemas.microsoft.com/office/powerpoint/2010/main" r:embed="rId2">
                  <p14:trim end="6239"/>
                </p14:media>
              </p:ext>
            </p:extLst>
          </p:nvPr>
        </p:nvPicPr>
        <p:blipFill>
          <a:blip r:embed="rId4"/>
          <a:stretch>
            <a:fillRect/>
          </a:stretch>
        </p:blipFill>
        <p:spPr>
          <a:xfrm>
            <a:off x="2250281" y="1750914"/>
            <a:ext cx="7843838" cy="4765206"/>
          </a:xfrm>
          <a:prstGeom prst="rect">
            <a:avLst/>
          </a:prstGeom>
        </p:spPr>
      </p:pic>
    </p:spTree>
    <p:extLst>
      <p:ext uri="{BB962C8B-B14F-4D97-AF65-F5344CB8AC3E}">
        <p14:creationId xmlns:p14="http://schemas.microsoft.com/office/powerpoint/2010/main" val="489602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29750"/>
            <a:ext cx="10135274" cy="706031"/>
          </a:xfrm>
        </p:spPr>
        <p:txBody>
          <a:bodyPr/>
          <a:lstStyle/>
          <a:p>
            <a:r>
              <a:rPr lang="en-NZ" dirty="0" smtClean="0"/>
              <a:t>(5) </a:t>
            </a:r>
            <a:r>
              <a:rPr lang="en-NZ" dirty="0"/>
              <a:t>Save and load </a:t>
            </a:r>
          </a:p>
        </p:txBody>
      </p:sp>
      <p:sp>
        <p:nvSpPr>
          <p:cNvPr id="5" name="Rectangle 4"/>
          <p:cNvSpPr/>
          <p:nvPr/>
        </p:nvSpPr>
        <p:spPr>
          <a:xfrm>
            <a:off x="4702515" y="1238456"/>
            <a:ext cx="3644716" cy="1569660"/>
          </a:xfrm>
          <a:prstGeom prst="rect">
            <a:avLst/>
          </a:prstGeom>
        </p:spPr>
        <p:txBody>
          <a:bodyPr wrap="square">
            <a:spAutoFit/>
          </a:bodyPr>
          <a:lstStyle/>
          <a:p>
            <a:pPr lvl="0"/>
            <a:r>
              <a:rPr lang="en-US" sz="1600" dirty="0" smtClean="0"/>
              <a:t>When the save button is pressed on the </a:t>
            </a:r>
            <a:r>
              <a:rPr lang="en-US" sz="1600" dirty="0" err="1" smtClean="0"/>
              <a:t>menustrip</a:t>
            </a:r>
            <a:r>
              <a:rPr lang="en-US" sz="1600" dirty="0" smtClean="0"/>
              <a:t> it opens a </a:t>
            </a:r>
            <a:r>
              <a:rPr lang="en-US" sz="1600" dirty="0" err="1" smtClean="0"/>
              <a:t>saveDialog</a:t>
            </a:r>
            <a:r>
              <a:rPr lang="en-US" sz="1600" dirty="0" smtClean="0"/>
              <a:t> in the view. The controller then uses the </a:t>
            </a:r>
            <a:r>
              <a:rPr lang="en-US" sz="1600" dirty="0" err="1" smtClean="0"/>
              <a:t>BuilderTemp</a:t>
            </a:r>
            <a:r>
              <a:rPr lang="en-US" sz="1600" dirty="0" smtClean="0"/>
              <a:t> function to break down the grid into a string that then gets written to a text file.</a:t>
            </a:r>
            <a:endParaRPr lang="en-NZ" sz="1600" dirty="0" smtClean="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53" y="1222103"/>
            <a:ext cx="4110862" cy="2337549"/>
          </a:xfrm>
          <a:prstGeom prst="rect">
            <a:avLst/>
          </a:prstGeom>
        </p:spPr>
      </p:pic>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t="1" b="24045"/>
          <a:stretch/>
        </p:blipFill>
        <p:spPr>
          <a:xfrm>
            <a:off x="8562340" y="1258984"/>
            <a:ext cx="2753109" cy="195365"/>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231" y="1454349"/>
            <a:ext cx="3349509" cy="2671216"/>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244" y="4869575"/>
            <a:ext cx="3337074" cy="601877"/>
          </a:xfrm>
          <a:prstGeom prst="rect">
            <a:avLst/>
          </a:prstGeom>
        </p:spPr>
      </p:pic>
      <p:sp>
        <p:nvSpPr>
          <p:cNvPr id="11" name="Rectangle 10"/>
          <p:cNvSpPr/>
          <p:nvPr/>
        </p:nvSpPr>
        <p:spPr>
          <a:xfrm>
            <a:off x="4248318" y="4869575"/>
            <a:ext cx="4234832" cy="1077218"/>
          </a:xfrm>
          <a:prstGeom prst="rect">
            <a:avLst/>
          </a:prstGeom>
        </p:spPr>
        <p:txBody>
          <a:bodyPr wrap="square">
            <a:spAutoFit/>
          </a:bodyPr>
          <a:lstStyle/>
          <a:p>
            <a:r>
              <a:rPr lang="en-US" sz="1600" dirty="0" smtClean="0"/>
              <a:t>When pressed the load button just calls the controller Go() function which has a prebuilt level string that is then displayed on the screen. </a:t>
            </a:r>
            <a:endParaRPr lang="en-NZ" sz="1600" dirty="0"/>
          </a:p>
        </p:txBody>
      </p:sp>
      <p:sp>
        <p:nvSpPr>
          <p:cNvPr id="12" name="Rectangle 11"/>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36365293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(5) </a:t>
            </a:r>
            <a:r>
              <a:rPr lang="en-NZ" dirty="0"/>
              <a:t>Save and </a:t>
            </a:r>
            <a:r>
              <a:rPr lang="en-NZ" dirty="0" smtClean="0"/>
              <a:t>load: </a:t>
            </a:r>
            <a:r>
              <a:rPr lang="en-NZ" sz="2400" dirty="0" smtClean="0"/>
              <a:t>Continued</a:t>
            </a:r>
            <a:endParaRPr lang="en-NZ" sz="2400" dirty="0"/>
          </a:p>
        </p:txBody>
      </p:sp>
      <p:sp>
        <p:nvSpPr>
          <p:cNvPr id="5" name="TextBox 4"/>
          <p:cNvSpPr txBox="1"/>
          <p:nvPr/>
        </p:nvSpPr>
        <p:spPr>
          <a:xfrm>
            <a:off x="1217425" y="2054962"/>
            <a:ext cx="10613131" cy="1477328"/>
          </a:xfrm>
          <a:prstGeom prst="rect">
            <a:avLst/>
          </a:prstGeom>
          <a:noFill/>
        </p:spPr>
        <p:txBody>
          <a:bodyPr wrap="square" rtlCol="0">
            <a:spAutoFit/>
          </a:bodyPr>
          <a:lstStyle/>
          <a:p>
            <a:r>
              <a:rPr lang="en-US" dirty="0" smtClean="0"/>
              <a:t>The save is able to get the current position of all the parts and output that to a text file. The text file could be used by a file loader to load the level to the grid. My load function doesn’t work like this, it is just used like a start button to call the controller function that loads the game from the hardcoded </a:t>
            </a:r>
            <a:r>
              <a:rPr lang="en-US" dirty="0"/>
              <a:t>string. It just looks like it </a:t>
            </a:r>
            <a:r>
              <a:rPr lang="en-US" dirty="0" smtClean="0"/>
              <a:t>is being loaded from some file without the use of a dialog box. To improve this it would actually load from a text file through a dialog box. </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0.65/1</a:t>
            </a:r>
            <a:endParaRPr lang="en-NZ" dirty="0"/>
          </a:p>
        </p:txBody>
      </p:sp>
      <p:sp>
        <p:nvSpPr>
          <p:cNvPr id="9" name="Rectangle 8"/>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19000083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Should Feature (1) - VIDEO</a:t>
            </a:r>
            <a:endParaRPr lang="en-NZ" dirty="0"/>
          </a:p>
        </p:txBody>
      </p:sp>
      <p:sp>
        <p:nvSpPr>
          <p:cNvPr id="3" name="Content Placeholder 2"/>
          <p:cNvSpPr>
            <a:spLocks noGrp="1"/>
          </p:cNvSpPr>
          <p:nvPr>
            <p:ph idx="1"/>
          </p:nvPr>
        </p:nvSpPr>
        <p:spPr>
          <a:xfrm>
            <a:off x="1371600" y="1266403"/>
            <a:ext cx="9601200" cy="484511"/>
          </a:xfrm>
        </p:spPr>
        <p:txBody>
          <a:bodyPr/>
          <a:lstStyle/>
          <a:p>
            <a:r>
              <a:rPr lang="en-NZ" dirty="0" smtClean="0"/>
              <a:t>Restart</a:t>
            </a:r>
            <a:endParaRPr lang="en-NZ" dirty="0"/>
          </a:p>
        </p:txBody>
      </p:sp>
      <p:sp>
        <p:nvSpPr>
          <p:cNvPr id="6" name="Rectangle 5"/>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4" name="A745117">
            <a:hlinkClick r:id="" action="ppaction://media"/>
          </p:cNvPr>
          <p:cNvPicPr>
            <a:picLocks noChangeAspect="1"/>
          </p:cNvPicPr>
          <p:nvPr>
            <a:videoFile r:link="rId1"/>
            <p:extLst>
              <p:ext uri="{DAA4B4D4-6D71-4841-9C94-3DE7FCFB9230}">
                <p14:media xmlns:p14="http://schemas.microsoft.com/office/powerpoint/2010/main" r:embed="rId2">
                  <p14:trim end="2176"/>
                </p14:media>
              </p:ext>
            </p:extLst>
          </p:nvPr>
        </p:nvPicPr>
        <p:blipFill>
          <a:blip r:embed="rId4"/>
          <a:stretch>
            <a:fillRect/>
          </a:stretch>
        </p:blipFill>
        <p:spPr>
          <a:xfrm>
            <a:off x="3486150" y="1482923"/>
            <a:ext cx="5581650" cy="5067300"/>
          </a:xfrm>
          <a:prstGeom prst="rect">
            <a:avLst/>
          </a:prstGeom>
        </p:spPr>
      </p:pic>
    </p:spTree>
    <p:extLst>
      <p:ext uri="{BB962C8B-B14F-4D97-AF65-F5344CB8AC3E}">
        <p14:creationId xmlns:p14="http://schemas.microsoft.com/office/powerpoint/2010/main" val="532969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922783"/>
          </a:xfrm>
        </p:spPr>
        <p:txBody>
          <a:bodyPr/>
          <a:lstStyle/>
          <a:p>
            <a:r>
              <a:rPr lang="en-NZ" dirty="0" smtClean="0"/>
              <a:t>(1) Restart: </a:t>
            </a:r>
            <a:r>
              <a:rPr lang="en-NZ" sz="2400" dirty="0" smtClean="0"/>
              <a:t>Continued</a:t>
            </a:r>
            <a:endParaRPr lang="en-NZ" sz="2400" dirty="0"/>
          </a:p>
        </p:txBody>
      </p:sp>
      <p:sp>
        <p:nvSpPr>
          <p:cNvPr id="5" name="TextBox 4"/>
          <p:cNvSpPr txBox="1"/>
          <p:nvPr/>
        </p:nvSpPr>
        <p:spPr>
          <a:xfrm>
            <a:off x="2930308" y="1570918"/>
            <a:ext cx="4984694" cy="923330"/>
          </a:xfrm>
          <a:prstGeom prst="rect">
            <a:avLst/>
          </a:prstGeom>
          <a:noFill/>
        </p:spPr>
        <p:txBody>
          <a:bodyPr wrap="square" rtlCol="0">
            <a:spAutoFit/>
          </a:bodyPr>
          <a:lstStyle/>
          <a:p>
            <a:r>
              <a:rPr lang="en-US" dirty="0" smtClean="0"/>
              <a:t>In the game model, Restart() clears the grid and then reloads it from the original string that is in the controller</a:t>
            </a:r>
            <a:endParaRPr lang="en-NZ"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12" y="1418718"/>
            <a:ext cx="2196992" cy="1227730"/>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2" y="3068402"/>
            <a:ext cx="2894204" cy="689741"/>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12" y="4381216"/>
            <a:ext cx="2638199" cy="885486"/>
          </a:xfrm>
          <a:prstGeom prst="rect">
            <a:avLst/>
          </a:prstGeom>
        </p:spPr>
      </p:pic>
      <p:sp>
        <p:nvSpPr>
          <p:cNvPr id="10" name="TextBox 9"/>
          <p:cNvSpPr txBox="1"/>
          <p:nvPr/>
        </p:nvSpPr>
        <p:spPr>
          <a:xfrm>
            <a:off x="3535316" y="3106135"/>
            <a:ext cx="5368567" cy="646331"/>
          </a:xfrm>
          <a:prstGeom prst="rect">
            <a:avLst/>
          </a:prstGeom>
          <a:noFill/>
        </p:spPr>
        <p:txBody>
          <a:bodyPr wrap="square" rtlCol="0">
            <a:spAutoFit/>
          </a:bodyPr>
          <a:lstStyle/>
          <a:p>
            <a:r>
              <a:rPr lang="en-US" dirty="0" smtClean="0"/>
              <a:t>When reset button is clicked, the Controller is called and the </a:t>
            </a:r>
            <a:r>
              <a:rPr lang="en-US" dirty="0" err="1" smtClean="0"/>
              <a:t>moveCounter</a:t>
            </a:r>
            <a:r>
              <a:rPr lang="en-US" dirty="0" smtClean="0"/>
              <a:t> text is set back to zero</a:t>
            </a:r>
            <a:endParaRPr lang="en-NZ" dirty="0"/>
          </a:p>
        </p:txBody>
      </p:sp>
      <p:sp>
        <p:nvSpPr>
          <p:cNvPr id="11" name="TextBox 10"/>
          <p:cNvSpPr txBox="1"/>
          <p:nvPr/>
        </p:nvSpPr>
        <p:spPr>
          <a:xfrm>
            <a:off x="3256376" y="4381216"/>
            <a:ext cx="6754813" cy="923330"/>
          </a:xfrm>
          <a:prstGeom prst="rect">
            <a:avLst/>
          </a:prstGeom>
          <a:noFill/>
        </p:spPr>
        <p:txBody>
          <a:bodyPr wrap="square" rtlCol="0">
            <a:spAutoFit/>
          </a:bodyPr>
          <a:lstStyle/>
          <a:p>
            <a:r>
              <a:rPr lang="en-US" dirty="0" smtClean="0"/>
              <a:t>In the controller the grid is cleared and then loaded, then the view is rebuilt through the </a:t>
            </a:r>
            <a:r>
              <a:rPr lang="en-US" dirty="0" err="1" smtClean="0"/>
              <a:t>RebuildLevel</a:t>
            </a:r>
            <a:r>
              <a:rPr lang="en-US" dirty="0" smtClean="0"/>
              <a:t>() function based off the original level string</a:t>
            </a:r>
            <a:endParaRPr lang="en-NZ" dirty="0"/>
          </a:p>
        </p:txBody>
      </p:sp>
      <p:sp>
        <p:nvSpPr>
          <p:cNvPr id="12" name="Rectangle 11"/>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4194468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(1)Display the pieces as distinct images: </a:t>
            </a:r>
            <a:r>
              <a:rPr lang="en-NZ" sz="2400" dirty="0" smtClean="0"/>
              <a:t>Continued</a:t>
            </a:r>
            <a:endParaRPr lang="en-NZ" sz="2400" dirty="0"/>
          </a:p>
        </p:txBody>
      </p:sp>
      <p:sp>
        <p:nvSpPr>
          <p:cNvPr id="5" name="TextBox 4"/>
          <p:cNvSpPr txBox="1"/>
          <p:nvPr/>
        </p:nvSpPr>
        <p:spPr>
          <a:xfrm>
            <a:off x="1201241" y="2054962"/>
            <a:ext cx="10653591" cy="1477328"/>
          </a:xfrm>
          <a:prstGeom prst="rect">
            <a:avLst/>
          </a:prstGeom>
          <a:noFill/>
        </p:spPr>
        <p:txBody>
          <a:bodyPr wrap="square" rtlCol="0">
            <a:spAutoFit/>
          </a:bodyPr>
          <a:lstStyle/>
          <a:p>
            <a:r>
              <a:rPr lang="en-NZ" dirty="0" smtClean="0"/>
              <a:t>This feature was implemented well in this view as the different game pieces are different symbols that aren’t similar. They are also closely related to what they are trying to represent. </a:t>
            </a:r>
          </a:p>
          <a:p>
            <a:r>
              <a:rPr lang="en-NZ" dirty="0" smtClean="0"/>
              <a:t>For example: a wall is represented by a #, and in my opinion it actually looks a bit like a wall.</a:t>
            </a:r>
          </a:p>
          <a:p>
            <a:r>
              <a:rPr lang="en-NZ" dirty="0" smtClean="0"/>
              <a:t>These are also based off the class list that everyone had come to recognise throughout this project.</a:t>
            </a:r>
          </a:p>
          <a:p>
            <a:r>
              <a:rPr lang="en-NZ" dirty="0" smtClean="0"/>
              <a:t>The separation between the buttons also adds to the distinctness of the images. </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7" name="Rectangle 6"/>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
        <p:nvSpPr>
          <p:cNvPr id="8" name="TextBox 7"/>
          <p:cNvSpPr txBox="1"/>
          <p:nvPr/>
        </p:nvSpPr>
        <p:spPr>
          <a:xfrm>
            <a:off x="1201240" y="3805512"/>
            <a:ext cx="10653591" cy="369332"/>
          </a:xfrm>
          <a:prstGeom prst="rect">
            <a:avLst/>
          </a:prstGeom>
          <a:noFill/>
        </p:spPr>
        <p:txBody>
          <a:bodyPr wrap="square" rtlCol="0">
            <a:spAutoFit/>
          </a:bodyPr>
          <a:lstStyle/>
          <a:p>
            <a:r>
              <a:rPr lang="en-NZ" dirty="0" smtClean="0"/>
              <a:t>1/1</a:t>
            </a:r>
            <a:endParaRPr lang="en-NZ" dirty="0"/>
          </a:p>
        </p:txBody>
      </p:sp>
    </p:spTree>
    <p:extLst>
      <p:ext uri="{BB962C8B-B14F-4D97-AF65-F5344CB8AC3E}">
        <p14:creationId xmlns:p14="http://schemas.microsoft.com/office/powerpoint/2010/main" val="5267852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(1) Restart: </a:t>
            </a:r>
            <a:r>
              <a:rPr lang="en-NZ" sz="2400" dirty="0" smtClean="0"/>
              <a:t>Continued</a:t>
            </a:r>
            <a:endParaRPr lang="en-NZ" sz="2400" dirty="0"/>
          </a:p>
        </p:txBody>
      </p:sp>
      <p:sp>
        <p:nvSpPr>
          <p:cNvPr id="5" name="TextBox 4"/>
          <p:cNvSpPr txBox="1"/>
          <p:nvPr/>
        </p:nvSpPr>
        <p:spPr>
          <a:xfrm>
            <a:off x="1217425" y="2054962"/>
            <a:ext cx="10613131" cy="923330"/>
          </a:xfrm>
          <a:prstGeom prst="rect">
            <a:avLst/>
          </a:prstGeom>
          <a:noFill/>
        </p:spPr>
        <p:txBody>
          <a:bodyPr wrap="square" rtlCol="0">
            <a:spAutoFit/>
          </a:bodyPr>
          <a:lstStyle/>
          <a:p>
            <a:r>
              <a:rPr lang="en-US" dirty="0" smtClean="0"/>
              <a:t>The level is able to be reset through the push of a button without any complication. I’m not sure if this method of resetting would work with a level that has been loaded from a file without storing that level in a string. I don’t think it would be too hard though to make modifications so that it did work. </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1/1</a:t>
            </a:r>
            <a:endParaRPr lang="en-NZ" dirty="0"/>
          </a:p>
        </p:txBody>
      </p:sp>
      <p:sp>
        <p:nvSpPr>
          <p:cNvPr id="9" name="Rectangle 8"/>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5188347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Should Feature (2) - VIDEO</a:t>
            </a:r>
            <a:endParaRPr lang="en-NZ" dirty="0"/>
          </a:p>
        </p:txBody>
      </p:sp>
      <p:sp>
        <p:nvSpPr>
          <p:cNvPr id="3" name="Content Placeholder 2"/>
          <p:cNvSpPr>
            <a:spLocks noGrp="1"/>
          </p:cNvSpPr>
          <p:nvPr>
            <p:ph idx="1"/>
          </p:nvPr>
        </p:nvSpPr>
        <p:spPr>
          <a:xfrm>
            <a:off x="1371600" y="1266403"/>
            <a:ext cx="9601200" cy="484511"/>
          </a:xfrm>
        </p:spPr>
        <p:txBody>
          <a:bodyPr/>
          <a:lstStyle/>
          <a:p>
            <a:r>
              <a:rPr lang="en-US" dirty="0" smtClean="0"/>
              <a:t>Display “Win Game”</a:t>
            </a:r>
            <a:endParaRPr lang="en-NZ"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8" name="11C47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52712" y="1791501"/>
            <a:ext cx="7038975" cy="4718134"/>
          </a:xfrm>
          <a:prstGeom prst="rect">
            <a:avLst/>
          </a:prstGeom>
        </p:spPr>
      </p:pic>
    </p:spTree>
    <p:extLst>
      <p:ext uri="{BB962C8B-B14F-4D97-AF65-F5344CB8AC3E}">
        <p14:creationId xmlns:p14="http://schemas.microsoft.com/office/powerpoint/2010/main" val="34236809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922783"/>
          </a:xfrm>
        </p:spPr>
        <p:txBody>
          <a:bodyPr>
            <a:normAutofit/>
          </a:bodyPr>
          <a:lstStyle/>
          <a:p>
            <a:r>
              <a:rPr lang="en-NZ" dirty="0" smtClean="0"/>
              <a:t>(2) </a:t>
            </a:r>
            <a:r>
              <a:rPr lang="en-US" dirty="0"/>
              <a:t>Display “Win Game</a:t>
            </a:r>
            <a:r>
              <a:rPr lang="en-US" dirty="0" smtClean="0"/>
              <a:t>”</a:t>
            </a:r>
            <a:r>
              <a:rPr lang="en-NZ" dirty="0" smtClean="0"/>
              <a:t>: </a:t>
            </a:r>
            <a:r>
              <a:rPr lang="en-NZ" sz="2400" dirty="0" smtClean="0"/>
              <a:t>Continued</a:t>
            </a:r>
            <a:endParaRPr lang="en-NZ" sz="2400" dirty="0"/>
          </a:p>
        </p:txBody>
      </p:sp>
      <p:sp>
        <p:nvSpPr>
          <p:cNvPr id="11" name="TextBox 10"/>
          <p:cNvSpPr txBox="1"/>
          <p:nvPr/>
        </p:nvSpPr>
        <p:spPr>
          <a:xfrm>
            <a:off x="4070293" y="1444681"/>
            <a:ext cx="6754813" cy="1200329"/>
          </a:xfrm>
          <a:prstGeom prst="rect">
            <a:avLst/>
          </a:prstGeom>
          <a:noFill/>
        </p:spPr>
        <p:txBody>
          <a:bodyPr wrap="square" rtlCol="0">
            <a:spAutoFit/>
          </a:bodyPr>
          <a:lstStyle/>
          <a:p>
            <a:r>
              <a:rPr lang="en-US" dirty="0" smtClean="0"/>
              <a:t>Determining if a player has won the game is based off if there are no goals or player on goals. This is found out though the use of the </a:t>
            </a:r>
            <a:r>
              <a:rPr lang="en-US" dirty="0" err="1" smtClean="0"/>
              <a:t>ScanGrid</a:t>
            </a:r>
            <a:r>
              <a:rPr lang="en-US" dirty="0" smtClean="0"/>
              <a:t>() function which checks to see if a particular part can be found.</a:t>
            </a:r>
            <a:endParaRPr lang="en-NZ"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285" y="2406043"/>
            <a:ext cx="2424794" cy="1894873"/>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452" y="1444681"/>
            <a:ext cx="3199841" cy="1655982"/>
          </a:xfrm>
          <a:prstGeom prst="rect">
            <a:avLst/>
          </a:prstGeom>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232" y="4738362"/>
            <a:ext cx="3809121" cy="1811861"/>
          </a:xfrm>
          <a:prstGeom prst="rect">
            <a:avLst/>
          </a:prstGeom>
        </p:spPr>
      </p:pic>
      <p:sp>
        <p:nvSpPr>
          <p:cNvPr id="14" name="TextBox 13"/>
          <p:cNvSpPr txBox="1"/>
          <p:nvPr/>
        </p:nvSpPr>
        <p:spPr>
          <a:xfrm>
            <a:off x="7467079" y="2895216"/>
            <a:ext cx="2724057" cy="646331"/>
          </a:xfrm>
          <a:prstGeom prst="rect">
            <a:avLst/>
          </a:prstGeom>
          <a:noFill/>
        </p:spPr>
        <p:txBody>
          <a:bodyPr wrap="square" rtlCol="0">
            <a:spAutoFit/>
          </a:bodyPr>
          <a:lstStyle/>
          <a:p>
            <a:r>
              <a:rPr lang="en-US" dirty="0" smtClean="0"/>
              <a:t>If the statement is true then Stop() is called.</a:t>
            </a:r>
            <a:endParaRPr lang="en-NZ" dirty="0"/>
          </a:p>
        </p:txBody>
      </p:sp>
      <p:sp>
        <p:nvSpPr>
          <p:cNvPr id="15" name="TextBox 14"/>
          <p:cNvSpPr txBox="1"/>
          <p:nvPr/>
        </p:nvSpPr>
        <p:spPr>
          <a:xfrm>
            <a:off x="4892653" y="4905628"/>
            <a:ext cx="2724057" cy="1477328"/>
          </a:xfrm>
          <a:prstGeom prst="rect">
            <a:avLst/>
          </a:prstGeom>
          <a:noFill/>
        </p:spPr>
        <p:txBody>
          <a:bodyPr wrap="square" rtlCol="0">
            <a:spAutoFit/>
          </a:bodyPr>
          <a:lstStyle/>
          <a:p>
            <a:r>
              <a:rPr lang="en-US" dirty="0" smtClean="0"/>
              <a:t>Stop() shows a message box that notifies the player that they have won. It also resets the level and the </a:t>
            </a:r>
            <a:r>
              <a:rPr lang="en-US" dirty="0" err="1" smtClean="0"/>
              <a:t>moveCounter</a:t>
            </a:r>
            <a:endParaRPr lang="en-NZ" dirty="0"/>
          </a:p>
        </p:txBody>
      </p:sp>
      <p:sp>
        <p:nvSpPr>
          <p:cNvPr id="10" name="Rectangle 9"/>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35773305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a:t>(2) </a:t>
            </a:r>
            <a:r>
              <a:rPr lang="en-US" dirty="0"/>
              <a:t>Display “Win Game”</a:t>
            </a:r>
            <a:r>
              <a:rPr lang="en-NZ" dirty="0"/>
              <a:t>: </a:t>
            </a:r>
            <a:r>
              <a:rPr lang="en-NZ" sz="2400" dirty="0" smtClean="0"/>
              <a:t>Continued</a:t>
            </a:r>
            <a:endParaRPr lang="en-NZ" sz="2400" dirty="0"/>
          </a:p>
        </p:txBody>
      </p:sp>
      <p:sp>
        <p:nvSpPr>
          <p:cNvPr id="5" name="TextBox 4"/>
          <p:cNvSpPr txBox="1"/>
          <p:nvPr/>
        </p:nvSpPr>
        <p:spPr>
          <a:xfrm>
            <a:off x="1217425" y="2054962"/>
            <a:ext cx="10613131" cy="646331"/>
          </a:xfrm>
          <a:prstGeom prst="rect">
            <a:avLst/>
          </a:prstGeom>
          <a:noFill/>
        </p:spPr>
        <p:txBody>
          <a:bodyPr wrap="square" rtlCol="0">
            <a:spAutoFit/>
          </a:bodyPr>
          <a:lstStyle/>
          <a:p>
            <a:r>
              <a:rPr lang="en-US" dirty="0" smtClean="0"/>
              <a:t>The player is notified that they have completed the level with a message box. It also says how many moves they completed the level in. There is a possibility of creating a winning animation.</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217425" y="3787786"/>
            <a:ext cx="10653591" cy="369332"/>
          </a:xfrm>
          <a:prstGeom prst="rect">
            <a:avLst/>
          </a:prstGeom>
          <a:noFill/>
        </p:spPr>
        <p:txBody>
          <a:bodyPr wrap="square" rtlCol="0">
            <a:spAutoFit/>
          </a:bodyPr>
          <a:lstStyle/>
          <a:p>
            <a:r>
              <a:rPr lang="en-NZ" dirty="0" smtClean="0"/>
              <a:t>1/1</a:t>
            </a:r>
            <a:endParaRPr lang="en-NZ" dirty="0"/>
          </a:p>
        </p:txBody>
      </p:sp>
      <p:sp>
        <p:nvSpPr>
          <p:cNvPr id="9" name="Rectangle 8"/>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35659643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65014"/>
            <a:ext cx="9601200" cy="1485900"/>
          </a:xfrm>
        </p:spPr>
        <p:txBody>
          <a:bodyPr/>
          <a:lstStyle/>
          <a:p>
            <a:r>
              <a:rPr lang="en-US" dirty="0" smtClean="0"/>
              <a:t>Should Feature (2) - VIDEO</a:t>
            </a:r>
            <a:endParaRPr lang="en-NZ" dirty="0"/>
          </a:p>
        </p:txBody>
      </p:sp>
      <p:sp>
        <p:nvSpPr>
          <p:cNvPr id="3" name="Content Placeholder 2"/>
          <p:cNvSpPr>
            <a:spLocks noGrp="1"/>
          </p:cNvSpPr>
          <p:nvPr>
            <p:ph idx="1"/>
          </p:nvPr>
        </p:nvSpPr>
        <p:spPr>
          <a:xfrm>
            <a:off x="1371600" y="1266403"/>
            <a:ext cx="9601200" cy="484511"/>
          </a:xfrm>
        </p:spPr>
        <p:txBody>
          <a:bodyPr/>
          <a:lstStyle/>
          <a:p>
            <a:r>
              <a:rPr lang="en-US" dirty="0" smtClean="0"/>
              <a:t>Should display timer</a:t>
            </a:r>
            <a:endParaRPr lang="en-NZ" dirty="0"/>
          </a:p>
        </p:txBody>
      </p:sp>
      <p:sp>
        <p:nvSpPr>
          <p:cNvPr id="7" name="Rectangle 6"/>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4" name="DC8A69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46017" y="1934813"/>
            <a:ext cx="4829849" cy="4431511"/>
          </a:xfrm>
          <a:prstGeom prst="rect">
            <a:avLst/>
          </a:prstGeom>
        </p:spPr>
      </p:pic>
    </p:spTree>
    <p:extLst>
      <p:ext uri="{BB962C8B-B14F-4D97-AF65-F5344CB8AC3E}">
        <p14:creationId xmlns:p14="http://schemas.microsoft.com/office/powerpoint/2010/main" val="38161424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922783"/>
          </a:xfrm>
        </p:spPr>
        <p:txBody>
          <a:bodyPr>
            <a:normAutofit/>
          </a:bodyPr>
          <a:lstStyle/>
          <a:p>
            <a:r>
              <a:rPr lang="en-NZ" dirty="0" smtClean="0"/>
              <a:t>(3) </a:t>
            </a:r>
            <a:r>
              <a:rPr lang="en-US" dirty="0" smtClean="0"/>
              <a:t>Should Display Timer</a:t>
            </a:r>
            <a:r>
              <a:rPr lang="en-NZ" dirty="0" smtClean="0"/>
              <a:t>: </a:t>
            </a:r>
            <a:r>
              <a:rPr lang="en-NZ" sz="2400" dirty="0" smtClean="0"/>
              <a:t>Continued</a:t>
            </a:r>
            <a:endParaRPr lang="en-NZ" sz="2400" dirty="0"/>
          </a:p>
        </p:txBody>
      </p:sp>
      <p:sp>
        <p:nvSpPr>
          <p:cNvPr id="11" name="TextBox 10"/>
          <p:cNvSpPr txBox="1"/>
          <p:nvPr/>
        </p:nvSpPr>
        <p:spPr>
          <a:xfrm>
            <a:off x="2618678" y="1199791"/>
            <a:ext cx="6754813" cy="369332"/>
          </a:xfrm>
          <a:prstGeom prst="rect">
            <a:avLst/>
          </a:prstGeom>
          <a:noFill/>
        </p:spPr>
        <p:txBody>
          <a:bodyPr wrap="square" rtlCol="0">
            <a:spAutoFit/>
          </a:bodyPr>
          <a:lstStyle/>
          <a:p>
            <a:r>
              <a:rPr lang="en-US" dirty="0" smtClean="0"/>
              <a:t>Set </a:t>
            </a:r>
            <a:r>
              <a:rPr lang="en-US" dirty="0" err="1" smtClean="0"/>
              <a:t>TimeCount</a:t>
            </a:r>
            <a:r>
              <a:rPr lang="en-US" dirty="0" smtClean="0"/>
              <a:t> variable to zero</a:t>
            </a:r>
            <a:endParaRPr lang="en-NZ" dirty="0"/>
          </a:p>
        </p:txBody>
      </p:sp>
      <p:sp>
        <p:nvSpPr>
          <p:cNvPr id="10" name="Rectangle 9"/>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97" y="1311691"/>
            <a:ext cx="1295581" cy="171474"/>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097" y="1820429"/>
            <a:ext cx="2691920" cy="1879985"/>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97" y="4350506"/>
            <a:ext cx="4380068" cy="1327293"/>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3131" y="5210500"/>
            <a:ext cx="2553721" cy="1250935"/>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841" y="2760421"/>
            <a:ext cx="3130610" cy="835370"/>
          </a:xfrm>
          <a:prstGeom prst="rect">
            <a:avLst/>
          </a:prstGeom>
        </p:spPr>
      </p:pic>
      <p:sp>
        <p:nvSpPr>
          <p:cNvPr id="16" name="TextBox 15"/>
          <p:cNvSpPr txBox="1"/>
          <p:nvPr/>
        </p:nvSpPr>
        <p:spPr>
          <a:xfrm>
            <a:off x="4015017" y="1740997"/>
            <a:ext cx="6754813" cy="369332"/>
          </a:xfrm>
          <a:prstGeom prst="rect">
            <a:avLst/>
          </a:prstGeom>
          <a:noFill/>
        </p:spPr>
        <p:txBody>
          <a:bodyPr wrap="square" rtlCol="0">
            <a:spAutoFit/>
          </a:bodyPr>
          <a:lstStyle/>
          <a:p>
            <a:r>
              <a:rPr lang="en-US" dirty="0" smtClean="0"/>
              <a:t>The timer starts on key press</a:t>
            </a:r>
            <a:endParaRPr lang="en-NZ" dirty="0"/>
          </a:p>
        </p:txBody>
      </p:sp>
      <p:sp>
        <p:nvSpPr>
          <p:cNvPr id="17" name="TextBox 16"/>
          <p:cNvSpPr txBox="1"/>
          <p:nvPr/>
        </p:nvSpPr>
        <p:spPr>
          <a:xfrm>
            <a:off x="7922123" y="2760421"/>
            <a:ext cx="3923514" cy="646331"/>
          </a:xfrm>
          <a:prstGeom prst="rect">
            <a:avLst/>
          </a:prstGeom>
          <a:noFill/>
        </p:spPr>
        <p:txBody>
          <a:bodyPr wrap="square" rtlCol="0">
            <a:spAutoFit/>
          </a:bodyPr>
          <a:lstStyle/>
          <a:p>
            <a:r>
              <a:rPr lang="en-US" dirty="0" smtClean="0"/>
              <a:t>While the timer ticks the display gets updated</a:t>
            </a:r>
            <a:endParaRPr lang="en-NZ" dirty="0"/>
          </a:p>
        </p:txBody>
      </p:sp>
      <p:sp>
        <p:nvSpPr>
          <p:cNvPr id="18" name="TextBox 17"/>
          <p:cNvSpPr txBox="1"/>
          <p:nvPr/>
        </p:nvSpPr>
        <p:spPr>
          <a:xfrm>
            <a:off x="5902694" y="4455785"/>
            <a:ext cx="3923514" cy="646331"/>
          </a:xfrm>
          <a:prstGeom prst="rect">
            <a:avLst/>
          </a:prstGeom>
          <a:noFill/>
        </p:spPr>
        <p:txBody>
          <a:bodyPr wrap="square" rtlCol="0">
            <a:spAutoFit/>
          </a:bodyPr>
          <a:lstStyle/>
          <a:p>
            <a:r>
              <a:rPr lang="en-US" dirty="0" smtClean="0"/>
              <a:t>If the game is won or the level is reset then the timer stops and gets reset</a:t>
            </a:r>
            <a:endParaRPr lang="en-NZ" dirty="0"/>
          </a:p>
        </p:txBody>
      </p:sp>
    </p:spTree>
    <p:extLst>
      <p:ext uri="{BB962C8B-B14F-4D97-AF65-F5344CB8AC3E}">
        <p14:creationId xmlns:p14="http://schemas.microsoft.com/office/powerpoint/2010/main" val="40144042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40" y="313566"/>
            <a:ext cx="11672087" cy="1485900"/>
          </a:xfrm>
        </p:spPr>
        <p:txBody>
          <a:bodyPr/>
          <a:lstStyle/>
          <a:p>
            <a:r>
              <a:rPr lang="en-NZ" dirty="0" smtClean="0"/>
              <a:t>(</a:t>
            </a:r>
            <a:r>
              <a:rPr lang="en-NZ" dirty="0"/>
              <a:t>3) </a:t>
            </a:r>
            <a:r>
              <a:rPr lang="en-US" dirty="0"/>
              <a:t>Should Display Timer </a:t>
            </a:r>
            <a:r>
              <a:rPr lang="en-NZ" dirty="0" smtClean="0"/>
              <a:t>: </a:t>
            </a:r>
            <a:r>
              <a:rPr lang="en-NZ" sz="2400" dirty="0" smtClean="0"/>
              <a:t>Continued</a:t>
            </a:r>
            <a:endParaRPr lang="en-NZ" sz="2400" dirty="0"/>
          </a:p>
        </p:txBody>
      </p:sp>
      <p:sp>
        <p:nvSpPr>
          <p:cNvPr id="5" name="TextBox 4"/>
          <p:cNvSpPr txBox="1"/>
          <p:nvPr/>
        </p:nvSpPr>
        <p:spPr>
          <a:xfrm>
            <a:off x="1217425" y="2054962"/>
            <a:ext cx="10613131" cy="646331"/>
          </a:xfrm>
          <a:prstGeom prst="rect">
            <a:avLst/>
          </a:prstGeom>
          <a:noFill/>
        </p:spPr>
        <p:txBody>
          <a:bodyPr wrap="square" rtlCol="0">
            <a:spAutoFit/>
          </a:bodyPr>
          <a:lstStyle/>
          <a:p>
            <a:r>
              <a:rPr lang="en-US" dirty="0" smtClean="0"/>
              <a:t>The timer counts from 0 up from the time the player presses the first key. When the player wins or the level is reset so is the timer. Otherwise the timer would forever continue to count up.</a:t>
            </a:r>
            <a:endParaRPr lang="en-NZ" dirty="0"/>
          </a:p>
        </p:txBody>
      </p:sp>
      <p:sp>
        <p:nvSpPr>
          <p:cNvPr id="6" name="Title 1"/>
          <p:cNvSpPr txBox="1">
            <a:spLocks/>
          </p:cNvSpPr>
          <p:nvPr/>
        </p:nvSpPr>
        <p:spPr>
          <a:xfrm>
            <a:off x="797740" y="1491845"/>
            <a:ext cx="3759424" cy="74778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NZ" sz="3200" dirty="0" smtClean="0"/>
              <a:t>Expected Mark</a:t>
            </a:r>
            <a:endParaRPr lang="en-NZ" sz="1600" dirty="0"/>
          </a:p>
        </p:txBody>
      </p:sp>
      <p:sp>
        <p:nvSpPr>
          <p:cNvPr id="8" name="TextBox 7"/>
          <p:cNvSpPr txBox="1"/>
          <p:nvPr/>
        </p:nvSpPr>
        <p:spPr>
          <a:xfrm>
            <a:off x="1176965" y="3748594"/>
            <a:ext cx="10653591" cy="369332"/>
          </a:xfrm>
          <a:prstGeom prst="rect">
            <a:avLst/>
          </a:prstGeom>
          <a:noFill/>
        </p:spPr>
        <p:txBody>
          <a:bodyPr wrap="square" rtlCol="0">
            <a:spAutoFit/>
          </a:bodyPr>
          <a:lstStyle/>
          <a:p>
            <a:r>
              <a:rPr lang="en-NZ" dirty="0" smtClean="0"/>
              <a:t>1/1</a:t>
            </a:r>
            <a:endParaRPr lang="en-NZ" dirty="0"/>
          </a:p>
        </p:txBody>
      </p:sp>
      <p:sp>
        <p:nvSpPr>
          <p:cNvPr id="9" name="Rectangle 8"/>
          <p:cNvSpPr/>
          <p:nvPr/>
        </p:nvSpPr>
        <p:spPr>
          <a:xfrm>
            <a:off x="9580024" y="6550223"/>
            <a:ext cx="2611976" cy="307777"/>
          </a:xfrm>
          <a:prstGeom prst="rect">
            <a:avLst/>
          </a:prstGeom>
        </p:spPr>
        <p:txBody>
          <a:bodyPr wrap="square">
            <a:spAutoFit/>
          </a:bodyPr>
          <a:lstStyle/>
          <a:p>
            <a:r>
              <a:rPr lang="en-NZ" sz="1400" dirty="0" smtClean="0"/>
              <a:t>WinForms View: </a:t>
            </a:r>
            <a:r>
              <a:rPr lang="en-US" sz="1400" dirty="0" err="1" smtClean="0"/>
              <a:t>System.Drawing</a:t>
            </a:r>
            <a:endParaRPr lang="en-NZ" sz="1400" dirty="0"/>
          </a:p>
        </p:txBody>
      </p:sp>
    </p:spTree>
    <p:extLst>
      <p:ext uri="{BB962C8B-B14F-4D97-AF65-F5344CB8AC3E}">
        <p14:creationId xmlns:p14="http://schemas.microsoft.com/office/powerpoint/2010/main" val="1528555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My View other model</a:t>
            </a:r>
            <a:endParaRPr lang="en-NZ" dirty="0"/>
          </a:p>
        </p:txBody>
      </p:sp>
      <p:sp>
        <p:nvSpPr>
          <p:cNvPr id="5" name="Subtitle 4"/>
          <p:cNvSpPr>
            <a:spLocks noGrp="1"/>
          </p:cNvSpPr>
          <p:nvPr>
            <p:ph type="subTitle" idx="1"/>
          </p:nvPr>
        </p:nvSpPr>
        <p:spPr/>
        <p:txBody>
          <a:bodyPr/>
          <a:lstStyle/>
          <a:p>
            <a:pPr lvl="0"/>
            <a:r>
              <a:rPr lang="en-NZ" dirty="0"/>
              <a:t>Use your View with another student’s controller and model</a:t>
            </a:r>
          </a:p>
          <a:p>
            <a:endParaRPr lang="en-NZ" dirty="0"/>
          </a:p>
        </p:txBody>
      </p:sp>
    </p:spTree>
    <p:extLst>
      <p:ext uri="{BB962C8B-B14F-4D97-AF65-F5344CB8AC3E}">
        <p14:creationId xmlns:p14="http://schemas.microsoft.com/office/powerpoint/2010/main" val="3693900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9601200" cy="1485900"/>
          </a:xfrm>
        </p:spPr>
        <p:txBody>
          <a:bodyPr/>
          <a:lstStyle/>
          <a:p>
            <a:r>
              <a:rPr lang="en-NZ" dirty="0" smtClean="0"/>
              <a:t>What Happened?</a:t>
            </a:r>
            <a:endParaRPr lang="en-NZ" dirty="0"/>
          </a:p>
        </p:txBody>
      </p:sp>
      <p:sp>
        <p:nvSpPr>
          <p:cNvPr id="4" name="Rectangle 3"/>
          <p:cNvSpPr/>
          <p:nvPr/>
        </p:nvSpPr>
        <p:spPr>
          <a:xfrm>
            <a:off x="1609725" y="1249502"/>
            <a:ext cx="10077450" cy="646331"/>
          </a:xfrm>
          <a:prstGeom prst="rect">
            <a:avLst/>
          </a:prstGeom>
        </p:spPr>
        <p:txBody>
          <a:bodyPr wrap="square">
            <a:spAutoFit/>
          </a:bodyPr>
          <a:lstStyle/>
          <a:p>
            <a:r>
              <a:rPr lang="en-US" dirty="0" smtClean="0"/>
              <a:t>After a good amount of time trying to implement my view with Elliot’s model and controller, I found it wasn’t an easy implementation due to the different interfaces between Elliot and myself.</a:t>
            </a:r>
            <a:endParaRPr lang="en-NZ"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2010505"/>
            <a:ext cx="8820150" cy="4407710"/>
          </a:xfrm>
          <a:prstGeom prst="rect">
            <a:avLst/>
          </a:prstGeom>
        </p:spPr>
      </p:pic>
      <p:sp>
        <p:nvSpPr>
          <p:cNvPr id="6" name="Rectangle 5"/>
          <p:cNvSpPr/>
          <p:nvPr/>
        </p:nvSpPr>
        <p:spPr>
          <a:xfrm>
            <a:off x="5653087" y="6418215"/>
            <a:ext cx="1285875" cy="261610"/>
          </a:xfrm>
          <a:prstGeom prst="rect">
            <a:avLst/>
          </a:prstGeom>
        </p:spPr>
        <p:txBody>
          <a:bodyPr wrap="square">
            <a:spAutoFit/>
          </a:bodyPr>
          <a:lstStyle/>
          <a:p>
            <a:r>
              <a:rPr lang="en-US" sz="1100" dirty="0" smtClean="0"/>
              <a:t>Elliot’s Controller</a:t>
            </a:r>
            <a:endParaRPr lang="en-NZ" sz="1100" dirty="0"/>
          </a:p>
        </p:txBody>
      </p:sp>
    </p:spTree>
    <p:extLst>
      <p:ext uri="{BB962C8B-B14F-4D97-AF65-F5344CB8AC3E}">
        <p14:creationId xmlns:p14="http://schemas.microsoft.com/office/powerpoint/2010/main" val="1775981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9601200" cy="714375"/>
          </a:xfrm>
        </p:spPr>
        <p:txBody>
          <a:bodyPr/>
          <a:lstStyle/>
          <a:p>
            <a:r>
              <a:rPr lang="en-NZ" dirty="0" smtClean="0"/>
              <a:t>What Happened?: </a:t>
            </a:r>
            <a:r>
              <a:rPr lang="en-NZ" sz="2000" dirty="0" smtClean="0"/>
              <a:t>Continued</a:t>
            </a:r>
            <a:endParaRPr lang="en-NZ" dirty="0"/>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1415181"/>
            <a:ext cx="10410825" cy="4950876"/>
          </a:xfrm>
          <a:prstGeom prst="rect">
            <a:avLst/>
          </a:prstGeom>
        </p:spPr>
      </p:pic>
      <p:sp>
        <p:nvSpPr>
          <p:cNvPr id="8" name="Rectangle 7"/>
          <p:cNvSpPr/>
          <p:nvPr/>
        </p:nvSpPr>
        <p:spPr>
          <a:xfrm>
            <a:off x="5653087" y="6366057"/>
            <a:ext cx="1285875" cy="261610"/>
          </a:xfrm>
          <a:prstGeom prst="rect">
            <a:avLst/>
          </a:prstGeom>
        </p:spPr>
        <p:txBody>
          <a:bodyPr wrap="square">
            <a:spAutoFit/>
          </a:bodyPr>
          <a:lstStyle/>
          <a:p>
            <a:r>
              <a:rPr lang="en-US" sz="1100" dirty="0" smtClean="0"/>
              <a:t>My Controller</a:t>
            </a:r>
            <a:endParaRPr lang="en-NZ" sz="1100" dirty="0"/>
          </a:p>
        </p:txBody>
      </p:sp>
    </p:spTree>
    <p:extLst>
      <p:ext uri="{BB962C8B-B14F-4D97-AF65-F5344CB8AC3E}">
        <p14:creationId xmlns:p14="http://schemas.microsoft.com/office/powerpoint/2010/main" val="2935360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171" y="206335"/>
            <a:ext cx="9601200" cy="1485900"/>
          </a:xfrm>
        </p:spPr>
        <p:txBody>
          <a:bodyPr/>
          <a:lstStyle/>
          <a:p>
            <a:pPr lvl="0"/>
            <a:r>
              <a:rPr lang="en-NZ" dirty="0" smtClean="0"/>
              <a:t>(2) Display the Move Count</a:t>
            </a:r>
            <a:endParaRPr lang="en-NZ"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288" y="1646321"/>
            <a:ext cx="1481051" cy="542357"/>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89" y="2370410"/>
            <a:ext cx="2495204" cy="44375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87" y="5206592"/>
            <a:ext cx="3200847" cy="819264"/>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288" y="3236251"/>
            <a:ext cx="3200847" cy="1547329"/>
          </a:xfrm>
          <a:prstGeom prst="rect">
            <a:avLst/>
          </a:prstGeom>
        </p:spPr>
      </p:pic>
      <p:sp>
        <p:nvSpPr>
          <p:cNvPr id="8" name="Rectangle 7"/>
          <p:cNvSpPr/>
          <p:nvPr/>
        </p:nvSpPr>
        <p:spPr>
          <a:xfrm>
            <a:off x="1975339" y="1712030"/>
            <a:ext cx="5642891" cy="369332"/>
          </a:xfrm>
          <a:prstGeom prst="rect">
            <a:avLst/>
          </a:prstGeom>
        </p:spPr>
        <p:txBody>
          <a:bodyPr wrap="none">
            <a:spAutoFit/>
          </a:bodyPr>
          <a:lstStyle/>
          <a:p>
            <a:pPr lvl="0"/>
            <a:r>
              <a:rPr lang="en-NZ" dirty="0" smtClean="0"/>
              <a:t>Function in the game model that returns the </a:t>
            </a:r>
            <a:r>
              <a:rPr lang="en-NZ" dirty="0" err="1" smtClean="0"/>
              <a:t>moveCount</a:t>
            </a:r>
            <a:r>
              <a:rPr lang="en-NZ" dirty="0"/>
              <a:t>.</a:t>
            </a:r>
            <a:endParaRPr lang="en-NZ" dirty="0" smtClean="0"/>
          </a:p>
        </p:txBody>
      </p:sp>
      <p:sp>
        <p:nvSpPr>
          <p:cNvPr id="9" name="Rectangle 8"/>
          <p:cNvSpPr/>
          <p:nvPr/>
        </p:nvSpPr>
        <p:spPr>
          <a:xfrm>
            <a:off x="2989493" y="2287797"/>
            <a:ext cx="7906160" cy="646331"/>
          </a:xfrm>
          <a:prstGeom prst="rect">
            <a:avLst/>
          </a:prstGeom>
        </p:spPr>
        <p:txBody>
          <a:bodyPr wrap="square">
            <a:spAutoFit/>
          </a:bodyPr>
          <a:lstStyle/>
          <a:p>
            <a:pPr lvl="0"/>
            <a:r>
              <a:rPr lang="en-NZ" dirty="0" smtClean="0"/>
              <a:t>The Move() function adds to the </a:t>
            </a:r>
            <a:r>
              <a:rPr lang="en-NZ" dirty="0" err="1" smtClean="0"/>
              <a:t>moveCount</a:t>
            </a:r>
            <a:r>
              <a:rPr lang="en-NZ" dirty="0" smtClean="0"/>
              <a:t> variable whenever the Move() function is called from the controller</a:t>
            </a:r>
          </a:p>
        </p:txBody>
      </p:sp>
      <p:sp>
        <p:nvSpPr>
          <p:cNvPr id="10" name="Rectangle 9"/>
          <p:cNvSpPr/>
          <p:nvPr/>
        </p:nvSpPr>
        <p:spPr>
          <a:xfrm>
            <a:off x="3695135" y="3236251"/>
            <a:ext cx="4668428" cy="1477328"/>
          </a:xfrm>
          <a:prstGeom prst="rect">
            <a:avLst/>
          </a:prstGeom>
        </p:spPr>
        <p:txBody>
          <a:bodyPr wrap="square">
            <a:spAutoFit/>
          </a:bodyPr>
          <a:lstStyle/>
          <a:p>
            <a:pPr lvl="0"/>
            <a:r>
              <a:rPr lang="en-NZ" dirty="0" smtClean="0"/>
              <a:t>When a direction key is pressed, the key is read in the view then passed to the controller. Then the Move() function is called and the </a:t>
            </a:r>
            <a:r>
              <a:rPr lang="en-NZ" dirty="0" err="1" smtClean="0"/>
              <a:t>MoveCount</a:t>
            </a:r>
            <a:r>
              <a:rPr lang="en-NZ" dirty="0" smtClean="0"/>
              <a:t> is updated in the view as seen bellow.  </a:t>
            </a:r>
          </a:p>
        </p:txBody>
      </p:sp>
      <p:pic>
        <p:nvPicPr>
          <p:cNvPr id="3" name="Picture 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0275" y="3036746"/>
            <a:ext cx="3787851" cy="2315565"/>
          </a:xfrm>
          <a:prstGeom prst="rect">
            <a:avLst/>
          </a:prstGeom>
        </p:spPr>
      </p:pic>
      <p:sp>
        <p:nvSpPr>
          <p:cNvPr id="11" name="Rectangle 10"/>
          <p:cNvSpPr/>
          <p:nvPr/>
        </p:nvSpPr>
        <p:spPr>
          <a:xfrm>
            <a:off x="3695134" y="5206592"/>
            <a:ext cx="4668428" cy="646331"/>
          </a:xfrm>
          <a:prstGeom prst="rect">
            <a:avLst/>
          </a:prstGeom>
        </p:spPr>
        <p:txBody>
          <a:bodyPr wrap="square">
            <a:spAutoFit/>
          </a:bodyPr>
          <a:lstStyle/>
          <a:p>
            <a:pPr lvl="0"/>
            <a:r>
              <a:rPr lang="en-NZ" dirty="0" smtClean="0"/>
              <a:t>The </a:t>
            </a:r>
            <a:r>
              <a:rPr lang="en-NZ" dirty="0" err="1" smtClean="0"/>
              <a:t>MoveCount</a:t>
            </a:r>
            <a:r>
              <a:rPr lang="en-NZ" dirty="0" smtClean="0"/>
              <a:t>() is called from the controller. This function updates the text in the view.</a:t>
            </a:r>
          </a:p>
        </p:txBody>
      </p:sp>
      <p:sp>
        <p:nvSpPr>
          <p:cNvPr id="12" name="Rectangle 11"/>
          <p:cNvSpPr/>
          <p:nvPr/>
        </p:nvSpPr>
        <p:spPr>
          <a:xfrm>
            <a:off x="8483150" y="6550223"/>
            <a:ext cx="3708850" cy="307777"/>
          </a:xfrm>
          <a:prstGeom prst="rect">
            <a:avLst/>
          </a:prstGeom>
        </p:spPr>
        <p:txBody>
          <a:bodyPr wrap="square">
            <a:spAutoFit/>
          </a:bodyPr>
          <a:lstStyle/>
          <a:p>
            <a:r>
              <a:rPr lang="en-NZ" sz="1400" dirty="0"/>
              <a:t>WinForms </a:t>
            </a:r>
            <a:r>
              <a:rPr lang="en-NZ" sz="1400" dirty="0" smtClean="0"/>
              <a:t>View: </a:t>
            </a:r>
            <a:r>
              <a:rPr lang="en-US" sz="1400" dirty="0" smtClean="0"/>
              <a:t>Manual </a:t>
            </a:r>
            <a:r>
              <a:rPr lang="en-US" sz="1400" dirty="0"/>
              <a:t>lay-out of components</a:t>
            </a:r>
            <a:r>
              <a:rPr lang="en-NZ" sz="1400" dirty="0"/>
              <a:t> </a:t>
            </a:r>
          </a:p>
        </p:txBody>
      </p:sp>
    </p:spTree>
    <p:extLst>
      <p:ext uri="{BB962C8B-B14F-4D97-AF65-F5344CB8AC3E}">
        <p14:creationId xmlns:p14="http://schemas.microsoft.com/office/powerpoint/2010/main" val="33905336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9601200" cy="714375"/>
          </a:xfrm>
        </p:spPr>
        <p:txBody>
          <a:bodyPr/>
          <a:lstStyle/>
          <a:p>
            <a:r>
              <a:rPr lang="en-NZ" dirty="0" smtClean="0"/>
              <a:t>What Happened?: </a:t>
            </a:r>
            <a:r>
              <a:rPr lang="en-NZ" sz="2000" dirty="0" smtClean="0"/>
              <a:t>Continued</a:t>
            </a:r>
            <a:endParaRPr lang="en-NZ" dirty="0"/>
          </a:p>
        </p:txBody>
      </p:sp>
      <p:pic>
        <p:nvPicPr>
          <p:cNvPr id="5" name="Picture 4" descr="Screen Clipping"/>
          <p:cNvPicPr>
            <a:picLocks noChangeAspect="1"/>
          </p:cNvPicPr>
          <p:nvPr/>
        </p:nvPicPr>
        <p:blipFill rotWithShape="1">
          <a:blip r:embed="rId2">
            <a:extLst>
              <a:ext uri="{28A0092B-C50C-407E-A947-70E740481C1C}">
                <a14:useLocalDpi xmlns:a14="http://schemas.microsoft.com/office/drawing/2010/main" val="0"/>
              </a:ext>
            </a:extLst>
          </a:blip>
          <a:srcRect l="83909"/>
          <a:stretch/>
        </p:blipFill>
        <p:spPr>
          <a:xfrm>
            <a:off x="1371600" y="1286605"/>
            <a:ext cx="1590676" cy="4940188"/>
          </a:xfrm>
          <a:prstGeom prst="rect">
            <a:avLst/>
          </a:prstGeom>
        </p:spPr>
      </p:pic>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l="84080" b="22289"/>
          <a:stretch/>
        </p:blipFill>
        <p:spPr>
          <a:xfrm>
            <a:off x="3181350" y="1286605"/>
            <a:ext cx="1657350" cy="3847370"/>
          </a:xfrm>
          <a:prstGeom prst="rect">
            <a:avLst/>
          </a:prstGeom>
        </p:spPr>
      </p:pic>
      <p:sp>
        <p:nvSpPr>
          <p:cNvPr id="9" name="Rectangle 8"/>
          <p:cNvSpPr/>
          <p:nvPr/>
        </p:nvSpPr>
        <p:spPr>
          <a:xfrm>
            <a:off x="5135879" y="2224862"/>
            <a:ext cx="6574155" cy="1754326"/>
          </a:xfrm>
          <a:prstGeom prst="rect">
            <a:avLst/>
          </a:prstGeom>
        </p:spPr>
        <p:txBody>
          <a:bodyPr wrap="square">
            <a:spAutoFit/>
          </a:bodyPr>
          <a:lstStyle/>
          <a:p>
            <a:r>
              <a:rPr lang="en-US" dirty="0" smtClean="0"/>
              <a:t>Because Elliot had also implemented Filer and Level Designer he had a lot more interfaces and non-static code. This meant that for me to be able to use my view with his model and controller I’d have to completely rewrite it to fit with his implementation. We had gone separate paths when writing our code which makes it a lot more difficult to get the files to work together.</a:t>
            </a:r>
            <a:endParaRPr lang="en-NZ" dirty="0"/>
          </a:p>
        </p:txBody>
      </p:sp>
    </p:spTree>
    <p:extLst>
      <p:ext uri="{BB962C8B-B14F-4D97-AF65-F5344CB8AC3E}">
        <p14:creationId xmlns:p14="http://schemas.microsoft.com/office/powerpoint/2010/main" val="1622378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9601200" cy="714375"/>
          </a:xfrm>
        </p:spPr>
        <p:txBody>
          <a:bodyPr/>
          <a:lstStyle/>
          <a:p>
            <a:r>
              <a:rPr lang="en-NZ" dirty="0" smtClean="0"/>
              <a:t>Conclusion</a:t>
            </a:r>
            <a:endParaRPr lang="en-NZ" dirty="0"/>
          </a:p>
        </p:txBody>
      </p:sp>
      <p:sp>
        <p:nvSpPr>
          <p:cNvPr id="9" name="Rectangle 8"/>
          <p:cNvSpPr/>
          <p:nvPr/>
        </p:nvSpPr>
        <p:spPr>
          <a:xfrm>
            <a:off x="1661159" y="1287602"/>
            <a:ext cx="9875521" cy="923330"/>
          </a:xfrm>
          <a:prstGeom prst="rect">
            <a:avLst/>
          </a:prstGeom>
        </p:spPr>
        <p:txBody>
          <a:bodyPr wrap="square">
            <a:spAutoFit/>
          </a:bodyPr>
          <a:lstStyle/>
          <a:p>
            <a:r>
              <a:rPr lang="en-US" dirty="0" smtClean="0"/>
              <a:t>If Elliot and I had planned from the start to mix our files then we possibly could have worked out the best possible interfaces that we could both use to make cross implementation work more smoothly later on.</a:t>
            </a:r>
            <a:endParaRPr lang="en-NZ" dirty="0"/>
          </a:p>
        </p:txBody>
      </p:sp>
    </p:spTree>
    <p:extLst>
      <p:ext uri="{BB962C8B-B14F-4D97-AF65-F5344CB8AC3E}">
        <p14:creationId xmlns:p14="http://schemas.microsoft.com/office/powerpoint/2010/main" val="24055736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9601200" cy="714375"/>
          </a:xfrm>
        </p:spPr>
        <p:txBody>
          <a:bodyPr/>
          <a:lstStyle/>
          <a:p>
            <a:r>
              <a:rPr lang="en-NZ" dirty="0" smtClean="0"/>
              <a:t>Expected Mark</a:t>
            </a:r>
            <a:endParaRPr lang="en-NZ" dirty="0"/>
          </a:p>
        </p:txBody>
      </p:sp>
      <p:sp>
        <p:nvSpPr>
          <p:cNvPr id="9" name="Rectangle 8"/>
          <p:cNvSpPr/>
          <p:nvPr/>
        </p:nvSpPr>
        <p:spPr>
          <a:xfrm>
            <a:off x="1661159" y="1287602"/>
            <a:ext cx="9875521" cy="923330"/>
          </a:xfrm>
          <a:prstGeom prst="rect">
            <a:avLst/>
          </a:prstGeom>
        </p:spPr>
        <p:txBody>
          <a:bodyPr wrap="square">
            <a:spAutoFit/>
          </a:bodyPr>
          <a:lstStyle/>
          <a:p>
            <a:r>
              <a:rPr lang="en-US" dirty="0" smtClean="0"/>
              <a:t>Even though this did not work at all I did learn about how different interfaces are very difficult to link together. This highlights the importance of an interface when it comes to wanting to be able to use reusable code.</a:t>
            </a:r>
            <a:endParaRPr lang="en-NZ" dirty="0"/>
          </a:p>
        </p:txBody>
      </p:sp>
      <p:sp>
        <p:nvSpPr>
          <p:cNvPr id="4" name="Rectangle 3"/>
          <p:cNvSpPr/>
          <p:nvPr/>
        </p:nvSpPr>
        <p:spPr>
          <a:xfrm>
            <a:off x="1661159" y="2467691"/>
            <a:ext cx="9875521" cy="369332"/>
          </a:xfrm>
          <a:prstGeom prst="rect">
            <a:avLst/>
          </a:prstGeom>
        </p:spPr>
        <p:txBody>
          <a:bodyPr wrap="square">
            <a:spAutoFit/>
          </a:bodyPr>
          <a:lstStyle/>
          <a:p>
            <a:r>
              <a:rPr lang="en-US" dirty="0" smtClean="0"/>
              <a:t>5/8</a:t>
            </a:r>
            <a:endParaRPr lang="en-NZ" dirty="0"/>
          </a:p>
        </p:txBody>
      </p:sp>
    </p:spTree>
    <p:extLst>
      <p:ext uri="{BB962C8B-B14F-4D97-AF65-F5344CB8AC3E}">
        <p14:creationId xmlns:p14="http://schemas.microsoft.com/office/powerpoint/2010/main" val="289815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NZ" dirty="0" smtClean="0"/>
              <a:t>Other View My model</a:t>
            </a:r>
            <a:endParaRPr lang="en-NZ" dirty="0"/>
          </a:p>
        </p:txBody>
      </p:sp>
      <p:sp>
        <p:nvSpPr>
          <p:cNvPr id="5" name="Subtitle 4"/>
          <p:cNvSpPr>
            <a:spLocks noGrp="1"/>
          </p:cNvSpPr>
          <p:nvPr>
            <p:ph type="subTitle" idx="1"/>
          </p:nvPr>
        </p:nvSpPr>
        <p:spPr/>
        <p:txBody>
          <a:bodyPr/>
          <a:lstStyle/>
          <a:p>
            <a:pPr lvl="0"/>
            <a:r>
              <a:rPr lang="en-NZ" dirty="0"/>
              <a:t>Use your controller and model with another student’s View</a:t>
            </a:r>
          </a:p>
          <a:p>
            <a:endParaRPr lang="en-NZ" dirty="0"/>
          </a:p>
        </p:txBody>
      </p:sp>
    </p:spTree>
    <p:extLst>
      <p:ext uri="{BB962C8B-B14F-4D97-AF65-F5344CB8AC3E}">
        <p14:creationId xmlns:p14="http://schemas.microsoft.com/office/powerpoint/2010/main" val="17595557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19100"/>
            <a:ext cx="9601200" cy="1082040"/>
          </a:xfrm>
        </p:spPr>
        <p:txBody>
          <a:bodyPr/>
          <a:lstStyle/>
          <a:p>
            <a:r>
              <a:rPr lang="en-NZ" dirty="0" smtClean="0"/>
              <a:t>What Happened?</a:t>
            </a:r>
            <a:endParaRPr lang="en-NZ" dirty="0"/>
          </a:p>
        </p:txBody>
      </p:sp>
      <p:sp>
        <p:nvSpPr>
          <p:cNvPr id="4" name="Rectangle 3"/>
          <p:cNvSpPr/>
          <p:nvPr/>
        </p:nvSpPr>
        <p:spPr>
          <a:xfrm>
            <a:off x="1661159" y="1287602"/>
            <a:ext cx="9875521" cy="646331"/>
          </a:xfrm>
          <a:prstGeom prst="rect">
            <a:avLst/>
          </a:prstGeom>
        </p:spPr>
        <p:txBody>
          <a:bodyPr wrap="square">
            <a:spAutoFit/>
          </a:bodyPr>
          <a:lstStyle/>
          <a:p>
            <a:r>
              <a:rPr lang="en-US" dirty="0" smtClean="0"/>
              <a:t>I got Josh’s view to work with my model and controller, the commented code is what I had to change to make it work with my model and controller.</a:t>
            </a:r>
            <a:endParaRPr lang="en-NZ" dirty="0"/>
          </a:p>
        </p:txBody>
      </p:sp>
      <p:pic>
        <p:nvPicPr>
          <p:cNvPr id="5" name="AC8841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72673" y="2519322"/>
            <a:ext cx="7126386" cy="3543707"/>
          </a:xfrm>
          <a:prstGeom prst="rect">
            <a:avLst/>
          </a:prstGeom>
        </p:spPr>
      </p:pic>
    </p:spTree>
    <p:extLst>
      <p:ext uri="{BB962C8B-B14F-4D97-AF65-F5344CB8AC3E}">
        <p14:creationId xmlns:p14="http://schemas.microsoft.com/office/powerpoint/2010/main" val="42829304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9601200" cy="714375"/>
          </a:xfrm>
        </p:spPr>
        <p:txBody>
          <a:bodyPr/>
          <a:lstStyle/>
          <a:p>
            <a:r>
              <a:rPr lang="en-NZ" dirty="0" smtClean="0"/>
              <a:t>Expected Mark</a:t>
            </a:r>
            <a:endParaRPr lang="en-NZ" dirty="0"/>
          </a:p>
        </p:txBody>
      </p:sp>
      <p:sp>
        <p:nvSpPr>
          <p:cNvPr id="9" name="Rectangle 8"/>
          <p:cNvSpPr/>
          <p:nvPr/>
        </p:nvSpPr>
        <p:spPr>
          <a:xfrm>
            <a:off x="1661159" y="1287602"/>
            <a:ext cx="9875521" cy="923330"/>
          </a:xfrm>
          <a:prstGeom prst="rect">
            <a:avLst/>
          </a:prstGeom>
        </p:spPr>
        <p:txBody>
          <a:bodyPr wrap="square">
            <a:spAutoFit/>
          </a:bodyPr>
          <a:lstStyle/>
          <a:p>
            <a:r>
              <a:rPr lang="en-US" dirty="0" smtClean="0"/>
              <a:t>This was a lot easier than the implementation troubles that I had when trying to link the MVC with Elliot’s files. I managed to get the view running and displaying the level but the movement doesn’t work.</a:t>
            </a:r>
            <a:endParaRPr lang="en-NZ" dirty="0"/>
          </a:p>
        </p:txBody>
      </p:sp>
      <p:sp>
        <p:nvSpPr>
          <p:cNvPr id="4" name="Rectangle 3"/>
          <p:cNvSpPr/>
          <p:nvPr/>
        </p:nvSpPr>
        <p:spPr>
          <a:xfrm>
            <a:off x="1661159" y="2467691"/>
            <a:ext cx="9875521" cy="369332"/>
          </a:xfrm>
          <a:prstGeom prst="rect">
            <a:avLst/>
          </a:prstGeom>
        </p:spPr>
        <p:txBody>
          <a:bodyPr wrap="square">
            <a:spAutoFit/>
          </a:bodyPr>
          <a:lstStyle/>
          <a:p>
            <a:r>
              <a:rPr lang="en-US" dirty="0" smtClean="0"/>
              <a:t>5/8</a:t>
            </a:r>
            <a:endParaRPr lang="en-NZ" dirty="0"/>
          </a:p>
        </p:txBody>
      </p:sp>
    </p:spTree>
    <p:extLst>
      <p:ext uri="{BB962C8B-B14F-4D97-AF65-F5344CB8AC3E}">
        <p14:creationId xmlns:p14="http://schemas.microsoft.com/office/powerpoint/2010/main" val="7212209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Theory 1</a:t>
            </a:r>
            <a:endParaRPr lang="en-NZ" dirty="0"/>
          </a:p>
        </p:txBody>
      </p:sp>
      <p:sp>
        <p:nvSpPr>
          <p:cNvPr id="5" name="Subtitle 4"/>
          <p:cNvSpPr>
            <a:spLocks noGrp="1"/>
          </p:cNvSpPr>
          <p:nvPr>
            <p:ph type="subTitle" idx="1"/>
          </p:nvPr>
        </p:nvSpPr>
        <p:spPr/>
        <p:txBody>
          <a:bodyPr/>
          <a:lstStyle/>
          <a:p>
            <a:r>
              <a:rPr lang="en-GB" dirty="0"/>
              <a:t>Code programs in the specified language using the prescribed standards</a:t>
            </a:r>
            <a:endParaRPr lang="en-NZ" dirty="0"/>
          </a:p>
        </p:txBody>
      </p:sp>
    </p:spTree>
    <p:extLst>
      <p:ext uri="{BB962C8B-B14F-4D97-AF65-F5344CB8AC3E}">
        <p14:creationId xmlns:p14="http://schemas.microsoft.com/office/powerpoint/2010/main" val="27626361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904875"/>
          </a:xfrm>
        </p:spPr>
        <p:txBody>
          <a:bodyPr>
            <a:normAutofit fontScale="90000"/>
          </a:bodyPr>
          <a:lstStyle/>
          <a:p>
            <a:r>
              <a:rPr lang="en-GB" dirty="0" smtClean="0"/>
              <a:t>Statement of Theory</a:t>
            </a:r>
            <a:r>
              <a:rPr lang="en-NZ" dirty="0"/>
              <a:t/>
            </a:r>
            <a:br>
              <a:rPr lang="en-NZ" dirty="0"/>
            </a:br>
            <a:endParaRPr lang="en-NZ" dirty="0"/>
          </a:p>
        </p:txBody>
      </p:sp>
      <p:sp>
        <p:nvSpPr>
          <p:cNvPr id="3" name="Content Placeholder 2"/>
          <p:cNvSpPr>
            <a:spLocks noGrp="1"/>
          </p:cNvSpPr>
          <p:nvPr>
            <p:ph idx="1"/>
          </p:nvPr>
        </p:nvSpPr>
        <p:spPr>
          <a:xfrm>
            <a:off x="1371600" y="1419225"/>
            <a:ext cx="9601200" cy="3581400"/>
          </a:xfrm>
        </p:spPr>
        <p:txBody>
          <a:bodyPr/>
          <a:lstStyle/>
          <a:p>
            <a:r>
              <a:rPr lang="en-GB" dirty="0"/>
              <a:t>Coding conventions demonstrate best practice and enable readers to understand code more quickly by making assumptions based on previous experience.</a:t>
            </a:r>
            <a:endParaRPr lang="en-NZ" dirty="0"/>
          </a:p>
        </p:txBody>
      </p:sp>
      <p:sp>
        <p:nvSpPr>
          <p:cNvPr id="5" name="Rectangle 4"/>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47379545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smtClean="0"/>
              <a:t>Credible Reference </a:t>
            </a:r>
            <a:r>
              <a:rPr lang="en-NZ" dirty="0"/>
              <a:t/>
            </a:r>
            <a:br>
              <a:rPr lang="en-NZ" dirty="0"/>
            </a:br>
            <a:endParaRPr lang="en-NZ" dirty="0"/>
          </a:p>
        </p:txBody>
      </p:sp>
      <p:sp>
        <p:nvSpPr>
          <p:cNvPr id="3" name="Content Placeholder 2"/>
          <p:cNvSpPr>
            <a:spLocks noGrp="1"/>
          </p:cNvSpPr>
          <p:nvPr>
            <p:ph idx="1"/>
          </p:nvPr>
        </p:nvSpPr>
        <p:spPr>
          <a:xfrm>
            <a:off x="1371600" y="1419225"/>
            <a:ext cx="9601200" cy="3581400"/>
          </a:xfrm>
        </p:spPr>
        <p:txBody>
          <a:bodyPr/>
          <a:lstStyle/>
          <a:p>
            <a:pPr lvl="0"/>
            <a:r>
              <a:rPr lang="en-NZ" u="sng" dirty="0">
                <a:hlinkClick r:id="rId2"/>
              </a:rPr>
              <a:t>https://msdn.microsoft.com/en-us/library/ff926074.aspx</a:t>
            </a:r>
            <a:endParaRPr lang="en-NZ" dirty="0"/>
          </a:p>
        </p:txBody>
      </p:sp>
      <p:sp>
        <p:nvSpPr>
          <p:cNvPr id="4" name="Rectangle 3"/>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Tree>
    <p:extLst>
      <p:ext uri="{BB962C8B-B14F-4D97-AF65-F5344CB8AC3E}">
        <p14:creationId xmlns:p14="http://schemas.microsoft.com/office/powerpoint/2010/main" val="1594468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771525"/>
          </a:xfrm>
        </p:spPr>
        <p:txBody>
          <a:bodyPr>
            <a:normAutofit fontScale="90000"/>
          </a:bodyPr>
          <a:lstStyle/>
          <a:p>
            <a:r>
              <a:rPr lang="en-GB" dirty="0" smtClean="0"/>
              <a:t>What I Have Done</a:t>
            </a:r>
            <a:r>
              <a:rPr lang="en-NZ" dirty="0"/>
              <a:t/>
            </a:r>
            <a:br>
              <a:rPr lang="en-NZ" dirty="0"/>
            </a:br>
            <a:endParaRPr lang="en-NZ" dirty="0"/>
          </a:p>
        </p:txBody>
      </p:sp>
      <p:sp>
        <p:nvSpPr>
          <p:cNvPr id="5" name="TextBox 4"/>
          <p:cNvSpPr txBox="1"/>
          <p:nvPr/>
        </p:nvSpPr>
        <p:spPr>
          <a:xfrm>
            <a:off x="1819275" y="1102162"/>
            <a:ext cx="3743325" cy="461665"/>
          </a:xfrm>
          <a:prstGeom prst="rect">
            <a:avLst/>
          </a:prstGeom>
          <a:noFill/>
        </p:spPr>
        <p:txBody>
          <a:bodyPr wrap="square" rtlCol="0">
            <a:spAutoFit/>
          </a:bodyPr>
          <a:lstStyle/>
          <a:p>
            <a:r>
              <a:rPr lang="en-US" sz="2400" b="1" dirty="0" smtClean="0"/>
              <a:t>Layout Conventions - View</a:t>
            </a:r>
            <a:endParaRPr lang="en-NZ" sz="2400" b="1"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697" y="1573351"/>
            <a:ext cx="4696480" cy="5001323"/>
          </a:xfrm>
          <a:prstGeom prst="rect">
            <a:avLst/>
          </a:prstGeom>
        </p:spPr>
      </p:pic>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304" y="3752655"/>
            <a:ext cx="5153744" cy="2372056"/>
          </a:xfrm>
          <a:prstGeom prst="rect">
            <a:avLst/>
          </a:prstGeom>
        </p:spPr>
      </p:pic>
      <p:sp>
        <p:nvSpPr>
          <p:cNvPr id="11" name="Rectangle 10"/>
          <p:cNvSpPr/>
          <p:nvPr/>
        </p:nvSpPr>
        <p:spPr>
          <a:xfrm>
            <a:off x="3281362" y="6488668"/>
            <a:ext cx="576263" cy="369332"/>
          </a:xfrm>
          <a:prstGeom prst="rect">
            <a:avLst/>
          </a:prstGeom>
        </p:spPr>
        <p:txBody>
          <a:bodyPr wrap="square">
            <a:spAutoFit/>
          </a:bodyPr>
          <a:lstStyle/>
          <a:p>
            <a:r>
              <a:rPr lang="en-US" dirty="0" smtClean="0"/>
              <a:t>ex1</a:t>
            </a:r>
            <a:endParaRPr lang="en-NZ" dirty="0"/>
          </a:p>
        </p:txBody>
      </p:sp>
      <p:sp>
        <p:nvSpPr>
          <p:cNvPr id="12" name="Rectangle 11"/>
          <p:cNvSpPr/>
          <p:nvPr/>
        </p:nvSpPr>
        <p:spPr>
          <a:xfrm>
            <a:off x="8941488" y="6119336"/>
            <a:ext cx="576263" cy="369332"/>
          </a:xfrm>
          <a:prstGeom prst="rect">
            <a:avLst/>
          </a:prstGeom>
        </p:spPr>
        <p:txBody>
          <a:bodyPr wrap="square">
            <a:spAutoFit/>
          </a:bodyPr>
          <a:lstStyle/>
          <a:p>
            <a:r>
              <a:rPr lang="en-US" dirty="0" smtClean="0"/>
              <a:t>ex2</a:t>
            </a:r>
            <a:endParaRPr lang="en-NZ" dirty="0"/>
          </a:p>
        </p:txBody>
      </p:sp>
      <p:sp>
        <p:nvSpPr>
          <p:cNvPr id="8" name="Rectangle 7"/>
          <p:cNvSpPr/>
          <p:nvPr/>
        </p:nvSpPr>
        <p:spPr>
          <a:xfrm>
            <a:off x="11325206" y="6550223"/>
            <a:ext cx="866794" cy="307777"/>
          </a:xfrm>
          <a:prstGeom prst="rect">
            <a:avLst/>
          </a:prstGeom>
        </p:spPr>
        <p:txBody>
          <a:bodyPr wrap="square">
            <a:spAutoFit/>
          </a:bodyPr>
          <a:lstStyle/>
          <a:p>
            <a:r>
              <a:rPr lang="en-NZ" sz="1400" dirty="0" smtClean="0"/>
              <a:t>Theory 1</a:t>
            </a:r>
            <a:endParaRPr lang="en-NZ" sz="1400" dirty="0"/>
          </a:p>
        </p:txBody>
      </p:sp>
      <p:sp>
        <p:nvSpPr>
          <p:cNvPr id="9" name="Rectangle 8"/>
          <p:cNvSpPr/>
          <p:nvPr/>
        </p:nvSpPr>
        <p:spPr>
          <a:xfrm>
            <a:off x="6531304" y="1971875"/>
            <a:ext cx="5267325" cy="923330"/>
          </a:xfrm>
          <a:prstGeom prst="rect">
            <a:avLst/>
          </a:prstGeom>
        </p:spPr>
        <p:txBody>
          <a:bodyPr wrap="square">
            <a:spAutoFit/>
          </a:bodyPr>
          <a:lstStyle/>
          <a:p>
            <a:r>
              <a:rPr lang="en-US" dirty="0" smtClean="0"/>
              <a:t>I used layout convention as I found this the most readable way for me to be able to understand the code that I was writing.</a:t>
            </a:r>
            <a:endParaRPr lang="en-NZ" dirty="0"/>
          </a:p>
        </p:txBody>
      </p:sp>
    </p:spTree>
    <p:extLst>
      <p:ext uri="{BB962C8B-B14F-4D97-AF65-F5344CB8AC3E}">
        <p14:creationId xmlns:p14="http://schemas.microsoft.com/office/powerpoint/2010/main" val="145695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721</TotalTime>
  <Words>7358</Words>
  <Application>Microsoft Office PowerPoint</Application>
  <PresentationFormat>Widescreen</PresentationFormat>
  <Paragraphs>523</Paragraphs>
  <Slides>119</Slides>
  <Notes>0</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119</vt:i4>
      </vt:variant>
    </vt:vector>
  </HeadingPairs>
  <TitlesOfParts>
    <vt:vector size="123" baseType="lpstr">
      <vt:lpstr>Arial</vt:lpstr>
      <vt:lpstr>Franklin Gothic Book</vt:lpstr>
      <vt:lpstr>Wingdings</vt:lpstr>
      <vt:lpstr>Crop</vt:lpstr>
      <vt:lpstr>PR283</vt:lpstr>
      <vt:lpstr>WinForms View</vt:lpstr>
      <vt:lpstr>Manual lay-out of components </vt:lpstr>
      <vt:lpstr>Must List Features</vt:lpstr>
      <vt:lpstr>The Working Features - VIDEO</vt:lpstr>
      <vt:lpstr>(1)Display the pieces as distinct images</vt:lpstr>
      <vt:lpstr>(1)Display the pieces as distinct images: Continued</vt:lpstr>
      <vt:lpstr>(1)Display the pieces as distinct images: Continued</vt:lpstr>
      <vt:lpstr>(2) Display the Move Count</vt:lpstr>
      <vt:lpstr>(2) Display the Move Count: Continued</vt:lpstr>
      <vt:lpstr>(3) Actually works – is playable - updates!</vt:lpstr>
      <vt:lpstr>(3) Actually works – is playable - updates!</vt:lpstr>
      <vt:lpstr>(3) Actually works – is playable - updates!: Continued</vt:lpstr>
      <vt:lpstr>(3) Actually works – is playable - updates!: Continued</vt:lpstr>
      <vt:lpstr>(3) Actually works – is playable - updates!:  Continued</vt:lpstr>
      <vt:lpstr>Another Must List Feature</vt:lpstr>
      <vt:lpstr>(4) Save and load </vt:lpstr>
      <vt:lpstr>(4) Save and load: Continued</vt:lpstr>
      <vt:lpstr>Should Feature (1) - VIDEO</vt:lpstr>
      <vt:lpstr>(1) Restart: Continued</vt:lpstr>
      <vt:lpstr>(1) Restart: Continued</vt:lpstr>
      <vt:lpstr>Should Feature (2) - VIDEO</vt:lpstr>
      <vt:lpstr>(2) Display “Win Game”: Continued</vt:lpstr>
      <vt:lpstr>(2) Display “Win Game”: Continued</vt:lpstr>
      <vt:lpstr>Should Feature (2) - VIDEO</vt:lpstr>
      <vt:lpstr>(3) Should Display Timer: Continued</vt:lpstr>
      <vt:lpstr>(3) Should Display Timer : Continued</vt:lpstr>
      <vt:lpstr>WinForms View</vt:lpstr>
      <vt:lpstr>Dynamically created components</vt:lpstr>
      <vt:lpstr>Must List Features</vt:lpstr>
      <vt:lpstr>The Working Features - VIDEO</vt:lpstr>
      <vt:lpstr>(1)Display the pieces as distinct images</vt:lpstr>
      <vt:lpstr>(1)Display the pieces as distinct images: Continued</vt:lpstr>
      <vt:lpstr>(1)Display the pieces as distinct images: Continued</vt:lpstr>
      <vt:lpstr>(2) Display the Move Count</vt:lpstr>
      <vt:lpstr>(2) Display the Move Count: Continued</vt:lpstr>
      <vt:lpstr>(3) Actually works – is playable - updates!</vt:lpstr>
      <vt:lpstr>(3) Actually works – is playable - updates!</vt:lpstr>
      <vt:lpstr>(3) Actually works – is playable - updates!: Continued</vt:lpstr>
      <vt:lpstr>(3) Actually works – is playable - updates!: Continued</vt:lpstr>
      <vt:lpstr>(3) Actually works – is playable - updates!: Continued</vt:lpstr>
      <vt:lpstr>(3) Actually works – is playable - updates!:  Continued</vt:lpstr>
      <vt:lpstr>(4) Display a grid of variable size</vt:lpstr>
      <vt:lpstr>(4) Display a grid of variable size: Continued</vt:lpstr>
      <vt:lpstr>Another Must List Feature (5)</vt:lpstr>
      <vt:lpstr>(5) Save and load </vt:lpstr>
      <vt:lpstr>(5) Save and load: Continued</vt:lpstr>
      <vt:lpstr>Should Feature (1) - VIDEO</vt:lpstr>
      <vt:lpstr>(1) Restart: Continued</vt:lpstr>
      <vt:lpstr>(1) Restart: Continued</vt:lpstr>
      <vt:lpstr>Should Feature (2) - VIDEO</vt:lpstr>
      <vt:lpstr>(2) Display “Win Game”: Continued</vt:lpstr>
      <vt:lpstr>(2) Display “Win Game”: Continued</vt:lpstr>
      <vt:lpstr>Should Feature (2) - VIDEO</vt:lpstr>
      <vt:lpstr>(3) Should Display Timer: Continued</vt:lpstr>
      <vt:lpstr>(3) Should Display Timer : Continued</vt:lpstr>
      <vt:lpstr>WinForms View</vt:lpstr>
      <vt:lpstr>System.Drawing</vt:lpstr>
      <vt:lpstr>Must List Features</vt:lpstr>
      <vt:lpstr>The Working Features - VIDEO</vt:lpstr>
      <vt:lpstr>(1)Display the pieces as distinct images</vt:lpstr>
      <vt:lpstr>(1)Display the pieces as distinct images: Continued</vt:lpstr>
      <vt:lpstr>(1)Display the pieces as distinct images: Continued</vt:lpstr>
      <vt:lpstr>(2) Display the Move Count</vt:lpstr>
      <vt:lpstr>(2) Display the Move Count: Continued</vt:lpstr>
      <vt:lpstr>(3) Actually works – is playable - updates!</vt:lpstr>
      <vt:lpstr>(3) Actually works – is playable - updates!</vt:lpstr>
      <vt:lpstr>(3) Actually works – is playable - updates!</vt:lpstr>
      <vt:lpstr>(3) Actually works – is playable - updates!: Continued</vt:lpstr>
      <vt:lpstr>(3) Actually works – is playable - updates!: Continued</vt:lpstr>
      <vt:lpstr>(3) Actually works – is playable - updates!: Continued</vt:lpstr>
      <vt:lpstr>(3) Actually works – is playable - updates!:  Continued</vt:lpstr>
      <vt:lpstr>(4) Display a grid of variable size</vt:lpstr>
      <vt:lpstr>(4) Display a grid of variable size: Continued</vt:lpstr>
      <vt:lpstr>Another Must List Feature (5)</vt:lpstr>
      <vt:lpstr>(5) Save and load </vt:lpstr>
      <vt:lpstr>(5) Save and load: Continued</vt:lpstr>
      <vt:lpstr>Should Feature (1) - VIDEO</vt:lpstr>
      <vt:lpstr>(1) Restart: Continued</vt:lpstr>
      <vt:lpstr>(1) Restart: Continued</vt:lpstr>
      <vt:lpstr>Should Feature (2) - VIDEO</vt:lpstr>
      <vt:lpstr>(2) Display “Win Game”: Continued</vt:lpstr>
      <vt:lpstr>(2) Display “Win Game”: Continued</vt:lpstr>
      <vt:lpstr>Should Feature (2) - VIDEO</vt:lpstr>
      <vt:lpstr>(3) Should Display Timer: Continued</vt:lpstr>
      <vt:lpstr>(3) Should Display Timer : Continued</vt:lpstr>
      <vt:lpstr>My View other model</vt:lpstr>
      <vt:lpstr>What Happened?</vt:lpstr>
      <vt:lpstr>What Happened?: Continued</vt:lpstr>
      <vt:lpstr>What Happened?: Continued</vt:lpstr>
      <vt:lpstr>Conclusion</vt:lpstr>
      <vt:lpstr>Expected Mark</vt:lpstr>
      <vt:lpstr>Other View My model</vt:lpstr>
      <vt:lpstr>What Happened?</vt:lpstr>
      <vt:lpstr>Expected Mark</vt:lpstr>
      <vt:lpstr>Theory 1</vt:lpstr>
      <vt:lpstr>Statement of Theory </vt:lpstr>
      <vt:lpstr>Credible Reference  </vt:lpstr>
      <vt:lpstr>What I Have Done </vt:lpstr>
      <vt:lpstr>What I Have Done: Continued </vt:lpstr>
      <vt:lpstr>What I Have Done: Continued </vt:lpstr>
      <vt:lpstr>What I Have Done: Continued </vt:lpstr>
      <vt:lpstr>Comparison, Evaluation, Statement </vt:lpstr>
      <vt:lpstr>Comparison, Evaluation, Statement: Continued </vt:lpstr>
      <vt:lpstr>Comparison, Evaluation, Statement </vt:lpstr>
      <vt:lpstr>Comparison, Evaluation, Statement: Conclusion </vt:lpstr>
      <vt:lpstr>Comparison, Evaluation, Statement </vt:lpstr>
      <vt:lpstr>Comparison, Evaluation, Statement: Continued </vt:lpstr>
      <vt:lpstr>Theory 2</vt:lpstr>
      <vt:lpstr>Statement of Theory </vt:lpstr>
      <vt:lpstr>Credible Reference  </vt:lpstr>
      <vt:lpstr>What I Have Done  </vt:lpstr>
      <vt:lpstr>Comparison, Evaluation, Statement </vt:lpstr>
      <vt:lpstr>Comparison, Evaluation, Statement: Continued </vt:lpstr>
      <vt:lpstr>Theory 3</vt:lpstr>
      <vt:lpstr>Statement of Theory </vt:lpstr>
      <vt:lpstr>Credible Reference  </vt:lpstr>
      <vt:lpstr>What I Have Done  </vt:lpstr>
      <vt:lpstr>Comparison, Evaluation, Statement</vt:lpstr>
    </vt:vector>
  </TitlesOfParts>
  <Company>Christchurch Polytechnic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PR283</dc:title>
  <dc:creator>Isaac Mackle</dc:creator>
  <cp:lastModifiedBy>Isaac Mackle [ism0080]</cp:lastModifiedBy>
  <cp:revision>299</cp:revision>
  <dcterms:created xsi:type="dcterms:W3CDTF">2016-11-27T04:01:38Z</dcterms:created>
  <dcterms:modified xsi:type="dcterms:W3CDTF">2016-11-27T16:54:56Z</dcterms:modified>
</cp:coreProperties>
</file>